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erennial_Forage\RMA_July17\FactSheets\CaseStudies\Monthly_Grazing_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Durovec</a:t>
            </a:r>
            <a:r>
              <a:rPr lang="en-US" baseline="0"/>
              <a:t> Farm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Durovec!$C$19</c:f>
              <c:strCache>
                <c:ptCount val="1"/>
                <c:pt idx="0">
                  <c:v>Days of Grazing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Durovec!$B$20:$B$31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Durovec!$C$20:$C$31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15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6-4BA8-AE5B-893119147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098472"/>
        <c:axId val="456099456"/>
      </c:barChart>
      <c:catAx>
        <c:axId val="45609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099456"/>
        <c:crosses val="autoZero"/>
        <c:auto val="1"/>
        <c:lblAlgn val="ctr"/>
        <c:lblOffset val="100"/>
        <c:noMultiLvlLbl val="0"/>
      </c:catAx>
      <c:valAx>
        <c:axId val="4560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09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</a:t>
            </a:r>
            <a:r>
              <a:rPr lang="en-US" baseline="0"/>
              <a:t> on Paris Farm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Paris!$C$2</c:f>
              <c:strCache>
                <c:ptCount val="1"/>
                <c:pt idx="0">
                  <c:v>Lactating cows: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Paris!$C$3:$C$14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%">
                  <c:v>0.4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B6-417D-8A7D-D3A487480EFE}"/>
            </c:ext>
          </c:extLst>
        </c:ser>
        <c:ser>
          <c:idx val="1"/>
          <c:order val="1"/>
          <c:tx>
            <c:strRef>
              <c:f>Paris!$D$2</c:f>
              <c:strCache>
                <c:ptCount val="1"/>
                <c:pt idx="0">
                  <c:v>Dry cows: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B6-417D-8A7D-D3A487480EFE}"/>
            </c:ext>
          </c:extLst>
        </c:ser>
        <c:ser>
          <c:idx val="2"/>
          <c:order val="2"/>
          <c:tx>
            <c:strRef>
              <c:f>Paris!$E$2</c:f>
              <c:strCache>
                <c:ptCount val="1"/>
                <c:pt idx="0">
                  <c:v>Replacement heifers: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Paris!$E$3:$E$14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B6-417D-8A7D-D3A487480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605160"/>
        <c:axId val="505606800"/>
      </c:lineChart>
      <c:catAx>
        <c:axId val="50560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606800"/>
        <c:crosses val="autoZero"/>
        <c:auto val="1"/>
        <c:lblAlgn val="ctr"/>
        <c:lblOffset val="100"/>
        <c:noMultiLvlLbl val="0"/>
      </c:catAx>
      <c:valAx>
        <c:axId val="50560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dry matter</a:t>
                </a:r>
                <a:r>
                  <a:rPr lang="en-US" baseline="0"/>
                  <a:t>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60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</a:t>
            </a:r>
            <a:r>
              <a:rPr lang="en-US" baseline="0"/>
              <a:t>Tomandl Farms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Tomandl!$C$20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Tomandl!$B$21:$B$32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Tomandl!$C$21:$C$32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31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31</c:v>
                </c:pt>
                <c:pt idx="10">
                  <c:v>15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0-4F2A-9EA1-9C9B09352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518352"/>
        <c:axId val="430519992"/>
      </c:barChart>
      <c:catAx>
        <c:axId val="43051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519992"/>
        <c:crosses val="autoZero"/>
        <c:auto val="1"/>
        <c:lblAlgn val="ctr"/>
        <c:lblOffset val="100"/>
        <c:noMultiLvlLbl val="0"/>
      </c:catAx>
      <c:valAx>
        <c:axId val="43051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51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Tomandl Farms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Tomandl!$C$3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65</c:v>
                </c:pt>
                <c:pt idx="9">
                  <c:v>45</c:v>
                </c:pt>
                <c:pt idx="10">
                  <c:v>28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A0-4ABC-B7AF-F036F0A1DE3B}"/>
            </c:ext>
          </c:extLst>
        </c:ser>
        <c:ser>
          <c:idx val="1"/>
          <c:order val="1"/>
          <c:tx>
            <c:strRef>
              <c:f>Tomandl!$D$3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90</c:v>
                </c:pt>
                <c:pt idx="6">
                  <c:v>99</c:v>
                </c:pt>
                <c:pt idx="7">
                  <c:v>99</c:v>
                </c:pt>
                <c:pt idx="8">
                  <c:v>99</c:v>
                </c:pt>
                <c:pt idx="9">
                  <c:v>78</c:v>
                </c:pt>
                <c:pt idx="10">
                  <c:v>32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A0-4ABC-B7AF-F036F0A1DE3B}"/>
            </c:ext>
          </c:extLst>
        </c:ser>
        <c:ser>
          <c:idx val="2"/>
          <c:order val="2"/>
          <c:tx>
            <c:strRef>
              <c:f>Tomandl!$E$3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100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82</c:v>
                </c:pt>
                <c:pt idx="10">
                  <c:v>45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A0-4ABC-B7AF-F036F0A1D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477560"/>
        <c:axId val="427476904"/>
      </c:lineChart>
      <c:catAx>
        <c:axId val="42747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6904"/>
        <c:crosses val="autoZero"/>
        <c:auto val="1"/>
        <c:lblAlgn val="ctr"/>
        <c:lblOffset val="100"/>
        <c:noMultiLvlLbl val="0"/>
      </c:catAx>
      <c:valAx>
        <c:axId val="42747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Wedemeier</a:t>
            </a:r>
            <a:r>
              <a:rPr lang="en-US" baseline="0"/>
              <a:t> Farm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914260717410336E-2"/>
          <c:y val="0.18560185185185185"/>
          <c:w val="0.90286351706036749"/>
          <c:h val="0.60359361329833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Wedemeier!$C$22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Wedemeier!$B$23:$B$34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Wedemeier!$C$23:$C$34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</c:v>
                </c:pt>
                <c:pt idx="4">
                  <c:v>31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5-4CB8-ABF0-8AC243F5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49400"/>
        <c:axId val="434147760"/>
      </c:barChart>
      <c:catAx>
        <c:axId val="43414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147760"/>
        <c:crosses val="autoZero"/>
        <c:auto val="1"/>
        <c:lblAlgn val="ctr"/>
        <c:lblOffset val="100"/>
        <c:noMultiLvlLbl val="0"/>
      </c:catAx>
      <c:valAx>
        <c:axId val="43414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149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Wedemeier Farm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Wedemeier!$C$4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50</c:v>
                </c:pt>
                <c:pt idx="6">
                  <c:v>50</c:v>
                </c:pt>
                <c:pt idx="7">
                  <c:v>40</c:v>
                </c:pt>
                <c:pt idx="8">
                  <c:v>37</c:v>
                </c:pt>
                <c:pt idx="9">
                  <c:v>30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33-47FC-B339-ADE57674963C}"/>
            </c:ext>
          </c:extLst>
        </c:ser>
        <c:ser>
          <c:idx val="1"/>
          <c:order val="1"/>
          <c:tx>
            <c:strRef>
              <c:f>Wedemeier!$D$4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Wedemeier!$D$5:$D$16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33-47FC-B339-ADE57674963C}"/>
            </c:ext>
          </c:extLst>
        </c:ser>
        <c:ser>
          <c:idx val="2"/>
          <c:order val="2"/>
          <c:tx>
            <c:strRef>
              <c:f>Wedemeier!$E$4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Wedemeier!$E$5:$E$16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33-47FC-B339-ADE576749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478872"/>
        <c:axId val="427479200"/>
      </c:lineChart>
      <c:catAx>
        <c:axId val="42747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9200"/>
        <c:crosses val="autoZero"/>
        <c:auto val="1"/>
        <c:lblAlgn val="ctr"/>
        <c:lblOffset val="100"/>
        <c:noMultiLvlLbl val="0"/>
      </c:catAx>
      <c:valAx>
        <c:axId val="42747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Durovec</a:t>
            </a:r>
            <a:r>
              <a:rPr lang="en-US" baseline="0" dirty="0" smtClean="0"/>
              <a:t> </a:t>
            </a:r>
            <a:r>
              <a:rPr lang="en-US" baseline="0" dirty="0"/>
              <a:t>Farm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66285011960129"/>
          <c:y val="0.27551498508824823"/>
          <c:w val="0.72133714988039876"/>
          <c:h val="0.6889601090269063"/>
        </c:manualLayout>
      </c:layout>
      <c:lineChart>
        <c:grouping val="standard"/>
        <c:varyColors val="0"/>
        <c:ser>
          <c:idx val="0"/>
          <c:order val="0"/>
          <c:tx>
            <c:strRef>
              <c:f>Durovec!$C$3</c:f>
              <c:strCache>
                <c:ptCount val="1"/>
                <c:pt idx="0">
                  <c:v>Lactating cows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69</c:v>
                </c:pt>
                <c:pt idx="8">
                  <c:v>69</c:v>
                </c:pt>
                <c:pt idx="9">
                  <c:v>69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4D-40A8-87CD-C762D0912E8D}"/>
            </c:ext>
          </c:extLst>
        </c:ser>
        <c:ser>
          <c:idx val="1"/>
          <c:order val="1"/>
          <c:tx>
            <c:strRef>
              <c:f>Durovec!$D$3</c:f>
              <c:strCache>
                <c:ptCount val="1"/>
                <c:pt idx="0">
                  <c:v>Dry cows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4D-40A8-87CD-C762D0912E8D}"/>
            </c:ext>
          </c:extLst>
        </c:ser>
        <c:ser>
          <c:idx val="2"/>
          <c:order val="2"/>
          <c:tx>
            <c:strRef>
              <c:f>Durovec!$E$3</c:f>
              <c:strCache>
                <c:ptCount val="1"/>
                <c:pt idx="0">
                  <c:v>Replacement heifers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4D-40A8-87CD-C762D0912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324160"/>
        <c:axId val="466480288"/>
      </c:lineChart>
      <c:catAx>
        <c:axId val="583324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480288"/>
        <c:crosses val="autoZero"/>
        <c:auto val="1"/>
        <c:lblAlgn val="ctr"/>
        <c:lblOffset val="100"/>
        <c:noMultiLvlLbl val="0"/>
      </c:catAx>
      <c:valAx>
        <c:axId val="46648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2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Haverinen</a:t>
            </a:r>
            <a:r>
              <a:rPr lang="en-US" dirty="0" smtClean="0"/>
              <a:t> </a:t>
            </a:r>
            <a:r>
              <a:rPr lang="en-US" dirty="0"/>
              <a:t>Farm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Haverinen!$C$6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Haverinen!$C$7:$C$18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20-4791-A6C7-C1F109DD704C}"/>
            </c:ext>
          </c:extLst>
        </c:ser>
        <c:ser>
          <c:idx val="1"/>
          <c:order val="1"/>
          <c:tx>
            <c:strRef>
              <c:f>Haverinen!$D$6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Haverinen!$D$7:$D$18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20-4791-A6C7-C1F109DD704C}"/>
            </c:ext>
          </c:extLst>
        </c:ser>
        <c:ser>
          <c:idx val="2"/>
          <c:order val="2"/>
          <c:tx>
            <c:strRef>
              <c:f>Haverinen!$E$6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Haverinen!$E$7:$E$18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105</c:v>
                </c:pt>
                <c:pt idx="5">
                  <c:v>105</c:v>
                </c:pt>
                <c:pt idx="6">
                  <c:v>105</c:v>
                </c:pt>
                <c:pt idx="7">
                  <c:v>105</c:v>
                </c:pt>
                <c:pt idx="8">
                  <c:v>105</c:v>
                </c:pt>
                <c:pt idx="9">
                  <c:v>105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20-4791-A6C7-C1F109DD7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971856"/>
        <c:axId val="432972184"/>
      </c:lineChart>
      <c:catAx>
        <c:axId val="432971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2972184"/>
        <c:crosses val="autoZero"/>
        <c:auto val="1"/>
        <c:lblAlgn val="ctr"/>
        <c:lblOffset val="100"/>
        <c:noMultiLvlLbl val="0"/>
      </c:catAx>
      <c:valAx>
        <c:axId val="43297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of dry matter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97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Springside</a:t>
            </a:r>
            <a:r>
              <a:rPr lang="en-US" baseline="0" dirty="0" smtClean="0"/>
              <a:t> </a:t>
            </a:r>
            <a:r>
              <a:rPr lang="en-US" baseline="0" dirty="0"/>
              <a:t>Dairy LLC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Haugen!$C$5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Haugen!$C$6:$C$17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1F-4FAE-AA21-40D211750E90}"/>
            </c:ext>
          </c:extLst>
        </c:ser>
        <c:ser>
          <c:idx val="1"/>
          <c:order val="1"/>
          <c:tx>
            <c:strRef>
              <c:f>Haugen!$D$5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Haugen!$D$6:$D$17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1F-4FAE-AA21-40D211750E90}"/>
            </c:ext>
          </c:extLst>
        </c:ser>
        <c:ser>
          <c:idx val="2"/>
          <c:order val="2"/>
          <c:tx>
            <c:strRef>
              <c:f>Haugen!$E$5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Haugen!$E$6:$E$17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80</c:v>
                </c:pt>
                <c:pt idx="4">
                  <c:v>85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80</c:v>
                </c:pt>
                <c:pt idx="10">
                  <c:v>50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1F-4FAE-AA21-40D211750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4445312"/>
        <c:axId val="434447936"/>
      </c:lineChart>
      <c:catAx>
        <c:axId val="434445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4447936"/>
        <c:crosses val="autoZero"/>
        <c:auto val="1"/>
        <c:lblAlgn val="ctr"/>
        <c:lblOffset val="100"/>
        <c:noMultiLvlLbl val="0"/>
      </c:catAx>
      <c:valAx>
        <c:axId val="43444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4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Paris </a:t>
            </a:r>
            <a:r>
              <a:rPr lang="en-US" baseline="0" dirty="0"/>
              <a:t>Farm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Paris!$C$2</c:f>
              <c:strCache>
                <c:ptCount val="1"/>
                <c:pt idx="0">
                  <c:v>Lactating cows: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Paris!$C$3:$C$14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%">
                  <c:v>0.4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2F-4C50-916F-49E419485C2A}"/>
            </c:ext>
          </c:extLst>
        </c:ser>
        <c:ser>
          <c:idx val="1"/>
          <c:order val="1"/>
          <c:tx>
            <c:strRef>
              <c:f>Paris!$D$2</c:f>
              <c:strCache>
                <c:ptCount val="1"/>
                <c:pt idx="0">
                  <c:v>Dry cows: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2F-4C50-916F-49E419485C2A}"/>
            </c:ext>
          </c:extLst>
        </c:ser>
        <c:ser>
          <c:idx val="2"/>
          <c:order val="2"/>
          <c:tx>
            <c:strRef>
              <c:f>Paris!$E$2</c:f>
              <c:strCache>
                <c:ptCount val="1"/>
                <c:pt idx="0">
                  <c:v>Replacement heifers: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Paris!$B$3:$B$14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Paris!$E$3:$E$14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2F-4C50-916F-49E419485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605160"/>
        <c:axId val="505606800"/>
      </c:lineChart>
      <c:catAx>
        <c:axId val="505605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5606800"/>
        <c:crosses val="autoZero"/>
        <c:auto val="1"/>
        <c:lblAlgn val="ctr"/>
        <c:lblOffset val="100"/>
        <c:noMultiLvlLbl val="0"/>
      </c:catAx>
      <c:valAx>
        <c:axId val="50560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dry matter</a:t>
                </a:r>
                <a:r>
                  <a:rPr lang="en-US" baseline="0"/>
                  <a:t>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60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Law-Rae </a:t>
            </a:r>
            <a:r>
              <a:rPr lang="en-US" dirty="0"/>
              <a:t>Manor Dairy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Suprenant!$C$3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98</c:v>
                </c:pt>
                <c:pt idx="7">
                  <c:v>98</c:v>
                </c:pt>
                <c:pt idx="8">
                  <c:v>98</c:v>
                </c:pt>
                <c:pt idx="9">
                  <c:v>98</c:v>
                </c:pt>
                <c:pt idx="10">
                  <c:v>98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62-4661-A628-2615E143C4D3}"/>
            </c:ext>
          </c:extLst>
        </c:ser>
        <c:ser>
          <c:idx val="1"/>
          <c:order val="1"/>
          <c:tx>
            <c:strRef>
              <c:f>Suprenant!$D$3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Suprenant!$D$4:$D$15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60</c:v>
                </c:pt>
                <c:pt idx="4">
                  <c:v>2</c:v>
                </c:pt>
                <c:pt idx="5">
                  <c:v>2</c:v>
                </c:pt>
                <c:pt idx="6">
                  <c:v>60</c:v>
                </c:pt>
                <c:pt idx="7">
                  <c:v>60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62-4661-A628-2615E143C4D3}"/>
            </c:ext>
          </c:extLst>
        </c:ser>
        <c:ser>
          <c:idx val="2"/>
          <c:order val="2"/>
          <c:tx>
            <c:strRef>
              <c:f>Suprenant!$E$3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62-4661-A628-2615E143C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281584"/>
        <c:axId val="442283880"/>
      </c:lineChart>
      <c:catAx>
        <c:axId val="442281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2283880"/>
        <c:crosses val="autoZero"/>
        <c:auto val="1"/>
        <c:lblAlgn val="ctr"/>
        <c:lblOffset val="100"/>
        <c:noMultiLvlLbl val="0"/>
      </c:catAx>
      <c:valAx>
        <c:axId val="442283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of dry matter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8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Durovec</a:t>
            </a:r>
            <a:r>
              <a:rPr lang="en-US" baseline="0"/>
              <a:t> Farm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Durovec!$C$3</c:f>
              <c:strCache>
                <c:ptCount val="1"/>
                <c:pt idx="0">
                  <c:v>Lactating cows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69</c:v>
                </c:pt>
                <c:pt idx="8">
                  <c:v>69</c:v>
                </c:pt>
                <c:pt idx="9">
                  <c:v>69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AF-48F9-8B3F-4C7CD0D5AB34}"/>
            </c:ext>
          </c:extLst>
        </c:ser>
        <c:ser>
          <c:idx val="1"/>
          <c:order val="1"/>
          <c:tx>
            <c:strRef>
              <c:f>Durovec!$D$3</c:f>
              <c:strCache>
                <c:ptCount val="1"/>
                <c:pt idx="0">
                  <c:v>Dry cows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AF-48F9-8B3F-4C7CD0D5AB34}"/>
            </c:ext>
          </c:extLst>
        </c:ser>
        <c:ser>
          <c:idx val="2"/>
          <c:order val="2"/>
          <c:tx>
            <c:strRef>
              <c:f>Durovec!$E$3</c:f>
              <c:strCache>
                <c:ptCount val="1"/>
                <c:pt idx="0">
                  <c:v>Replacement heifers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Durovec!$B$4:$B$15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Durovec!$E$4:$E$15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AF-48F9-8B3F-4C7CD0D5A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324160"/>
        <c:axId val="466480288"/>
      </c:lineChart>
      <c:catAx>
        <c:axId val="58332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480288"/>
        <c:crosses val="autoZero"/>
        <c:auto val="1"/>
        <c:lblAlgn val="ctr"/>
        <c:lblOffset val="100"/>
        <c:noMultiLvlLbl val="0"/>
      </c:catAx>
      <c:valAx>
        <c:axId val="46648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2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Tomandl</a:t>
            </a:r>
            <a:r>
              <a:rPr lang="en-US" dirty="0" smtClean="0"/>
              <a:t> </a:t>
            </a:r>
            <a:r>
              <a:rPr lang="en-US" dirty="0"/>
              <a:t>Farms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Tomandl!$C$3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65</c:v>
                </c:pt>
                <c:pt idx="9">
                  <c:v>45</c:v>
                </c:pt>
                <c:pt idx="10">
                  <c:v>28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3D-4E8F-B33D-1A838B18F6E0}"/>
            </c:ext>
          </c:extLst>
        </c:ser>
        <c:ser>
          <c:idx val="1"/>
          <c:order val="1"/>
          <c:tx>
            <c:strRef>
              <c:f>Tomandl!$D$3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90</c:v>
                </c:pt>
                <c:pt idx="6">
                  <c:v>99</c:v>
                </c:pt>
                <c:pt idx="7">
                  <c:v>99</c:v>
                </c:pt>
                <c:pt idx="8">
                  <c:v>99</c:v>
                </c:pt>
                <c:pt idx="9">
                  <c:v>78</c:v>
                </c:pt>
                <c:pt idx="10">
                  <c:v>32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3D-4E8F-B33D-1A838B18F6E0}"/>
            </c:ext>
          </c:extLst>
        </c:ser>
        <c:ser>
          <c:idx val="2"/>
          <c:order val="2"/>
          <c:tx>
            <c:strRef>
              <c:f>Tomandl!$E$3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Tomandl!$B$4:$B$15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Tomandl!$E$4:$E$15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100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82</c:v>
                </c:pt>
                <c:pt idx="10">
                  <c:v>45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3D-4E8F-B33D-1A838B18F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477560"/>
        <c:axId val="427476904"/>
      </c:lineChart>
      <c:catAx>
        <c:axId val="427477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7476904"/>
        <c:crosses val="autoZero"/>
        <c:auto val="1"/>
        <c:lblAlgn val="ctr"/>
        <c:lblOffset val="100"/>
        <c:noMultiLvlLbl val="0"/>
      </c:catAx>
      <c:valAx>
        <c:axId val="42747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Wedemeier</a:t>
            </a:r>
            <a:r>
              <a:rPr lang="en-US" dirty="0" smtClean="0"/>
              <a:t> </a:t>
            </a:r>
            <a:r>
              <a:rPr lang="en-US" dirty="0"/>
              <a:t>Farm</a:t>
            </a:r>
          </a:p>
        </c:rich>
      </c:tx>
      <c:layout>
        <c:manualLayout>
          <c:xMode val="edge"/>
          <c:yMode val="edge"/>
          <c:x val="0.37080121020227724"/>
          <c:y val="3.7564258544636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Wedemeier!$C$4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50</c:v>
                </c:pt>
                <c:pt idx="6">
                  <c:v>50</c:v>
                </c:pt>
                <c:pt idx="7">
                  <c:v>40</c:v>
                </c:pt>
                <c:pt idx="8">
                  <c:v>37</c:v>
                </c:pt>
                <c:pt idx="9">
                  <c:v>30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33-420E-A4DC-EEE168D67015}"/>
            </c:ext>
          </c:extLst>
        </c:ser>
        <c:ser>
          <c:idx val="1"/>
          <c:order val="1"/>
          <c:tx>
            <c:strRef>
              <c:f>Wedemeier!$D$4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Wedemeier!$D$5:$D$16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33-420E-A4DC-EEE168D67015}"/>
            </c:ext>
          </c:extLst>
        </c:ser>
        <c:ser>
          <c:idx val="2"/>
          <c:order val="2"/>
          <c:tx>
            <c:strRef>
              <c:f>Wedemeier!$E$4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Wedemeier!$B$5:$B$16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Wedemeier!$E$5:$E$16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33-420E-A4DC-EEE168D67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478872"/>
        <c:axId val="427479200"/>
      </c:lineChart>
      <c:catAx>
        <c:axId val="427478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7479200"/>
        <c:crosses val="autoZero"/>
        <c:auto val="1"/>
        <c:lblAlgn val="ctr"/>
        <c:lblOffset val="100"/>
        <c:noMultiLvlLbl val="0"/>
      </c:catAx>
      <c:valAx>
        <c:axId val="42747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78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Haverinen Farm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Haverinen!$C$24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Haverinen!$B$25:$B$36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Haverinen!$C$25:$C$36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8-4984-A661-D0CB379C5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189160"/>
        <c:axId val="421179320"/>
      </c:barChart>
      <c:catAx>
        <c:axId val="42118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79320"/>
        <c:crosses val="autoZero"/>
        <c:auto val="1"/>
        <c:lblAlgn val="ctr"/>
        <c:lblOffset val="100"/>
        <c:noMultiLvlLbl val="0"/>
      </c:catAx>
      <c:valAx>
        <c:axId val="42117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8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Haverinen Farm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Haverinen!$C$6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Haverinen!$C$7:$C$18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D-446E-9B03-5E3BEE810C7D}"/>
            </c:ext>
          </c:extLst>
        </c:ser>
        <c:ser>
          <c:idx val="1"/>
          <c:order val="1"/>
          <c:tx>
            <c:strRef>
              <c:f>Haverinen!$D$6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Haverinen!$D$7:$D$18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D-446E-9B03-5E3BEE810C7D}"/>
            </c:ext>
          </c:extLst>
        </c:ser>
        <c:ser>
          <c:idx val="2"/>
          <c:order val="2"/>
          <c:tx>
            <c:strRef>
              <c:f>Haverinen!$E$6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Haverinen!$B$7:$B$18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Haverinen!$E$7:$E$18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105</c:v>
                </c:pt>
                <c:pt idx="5">
                  <c:v>105</c:v>
                </c:pt>
                <c:pt idx="6">
                  <c:v>105</c:v>
                </c:pt>
                <c:pt idx="7">
                  <c:v>105</c:v>
                </c:pt>
                <c:pt idx="8">
                  <c:v>105</c:v>
                </c:pt>
                <c:pt idx="9">
                  <c:v>105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D-446E-9B03-5E3BEE810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971856"/>
        <c:axId val="432972184"/>
      </c:lineChart>
      <c:catAx>
        <c:axId val="43297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972184"/>
        <c:crosses val="autoZero"/>
        <c:auto val="1"/>
        <c:lblAlgn val="ctr"/>
        <c:lblOffset val="100"/>
        <c:noMultiLvlLbl val="0"/>
      </c:catAx>
      <c:valAx>
        <c:axId val="43297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of dry matter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97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Springside Dairy LLC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Haugen!$C$24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Haugen!$B$25:$B$36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Haugen!$C$25:$C$36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</c:v>
                </c:pt>
                <c:pt idx="4">
                  <c:v>31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4F-4064-A8E8-E9CA4DE82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654352"/>
        <c:axId val="357658616"/>
      </c:barChart>
      <c:catAx>
        <c:axId val="35765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58616"/>
        <c:crosses val="autoZero"/>
        <c:auto val="1"/>
        <c:lblAlgn val="ctr"/>
        <c:lblOffset val="100"/>
        <c:noMultiLvlLbl val="0"/>
      </c:catAx>
      <c:valAx>
        <c:axId val="35765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5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Springside</a:t>
            </a:r>
            <a:r>
              <a:rPr lang="en-US" baseline="0"/>
              <a:t> Dairy LLC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Haugen!$C$5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Haugen!$C$6:$C$17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5B-4500-9878-33172480BB86}"/>
            </c:ext>
          </c:extLst>
        </c:ser>
        <c:ser>
          <c:idx val="1"/>
          <c:order val="1"/>
          <c:tx>
            <c:strRef>
              <c:f>Haugen!$D$5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Haugen!$D$6:$D$17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5B-4500-9878-33172480BB86}"/>
            </c:ext>
          </c:extLst>
        </c:ser>
        <c:ser>
          <c:idx val="2"/>
          <c:order val="2"/>
          <c:tx>
            <c:strRef>
              <c:f>Haugen!$E$5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Haugen!$B$6:$B$17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Haugen!$E$6:$E$17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80</c:v>
                </c:pt>
                <c:pt idx="4">
                  <c:v>85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80</c:v>
                </c:pt>
                <c:pt idx="10">
                  <c:v>50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5B-4500-9878-33172480B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4445312"/>
        <c:axId val="434447936"/>
      </c:lineChart>
      <c:catAx>
        <c:axId val="43444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47936"/>
        <c:crosses val="autoZero"/>
        <c:auto val="1"/>
        <c:lblAlgn val="ctr"/>
        <c:lblOffset val="100"/>
        <c:noMultiLvlLbl val="0"/>
      </c:catAx>
      <c:valAx>
        <c:axId val="43444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dry matter intake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4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Law-Rae Manor Dairy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Suprenant!$C$20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Suprenant!$B$21:$B$32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Suprenant!$C$21:$C$32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  <c:pt idx="4">
                  <c:v>31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31</c:v>
                </c:pt>
                <c:pt idx="10">
                  <c:v>16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A-473E-BC5D-890478FCE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139256"/>
        <c:axId val="452135648"/>
      </c:barChart>
      <c:catAx>
        <c:axId val="45213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35648"/>
        <c:crosses val="autoZero"/>
        <c:auto val="1"/>
        <c:lblAlgn val="ctr"/>
        <c:lblOffset val="100"/>
        <c:noMultiLvlLbl val="0"/>
      </c:catAx>
      <c:valAx>
        <c:axId val="45213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139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Pasture Utilization on Law-Rae Manor Dairy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Suprenant!$C$3</c:f>
              <c:strCache>
                <c:ptCount val="1"/>
                <c:pt idx="0">
                  <c:v>Lactating cows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Suprenant!$C$4:$C$15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98</c:v>
                </c:pt>
                <c:pt idx="7">
                  <c:v>98</c:v>
                </c:pt>
                <c:pt idx="8">
                  <c:v>98</c:v>
                </c:pt>
                <c:pt idx="9">
                  <c:v>98</c:v>
                </c:pt>
                <c:pt idx="10">
                  <c:v>98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D1-410C-B06E-6FD8F992F973}"/>
            </c:ext>
          </c:extLst>
        </c:ser>
        <c:ser>
          <c:idx val="1"/>
          <c:order val="1"/>
          <c:tx>
            <c:strRef>
              <c:f>Suprenant!$D$3</c:f>
              <c:strCache>
                <c:ptCount val="1"/>
                <c:pt idx="0">
                  <c:v>Dry cows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Suprenant!$D$4:$D$15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60</c:v>
                </c:pt>
                <c:pt idx="4">
                  <c:v>2</c:v>
                </c:pt>
                <c:pt idx="5">
                  <c:v>2</c:v>
                </c:pt>
                <c:pt idx="6">
                  <c:v>60</c:v>
                </c:pt>
                <c:pt idx="7">
                  <c:v>60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D1-410C-B06E-6FD8F992F973}"/>
            </c:ext>
          </c:extLst>
        </c:ser>
        <c:ser>
          <c:idx val="2"/>
          <c:order val="2"/>
          <c:tx>
            <c:strRef>
              <c:f>Suprenant!$E$3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Suprenant!$B$4:$B$15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Suprenant!$E$4:$E$15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D1-410C-B06E-6FD8F992F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281584"/>
        <c:axId val="442283880"/>
      </c:lineChart>
      <c:catAx>
        <c:axId val="44228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83880"/>
        <c:crosses val="autoZero"/>
        <c:auto val="1"/>
        <c:lblAlgn val="ctr"/>
        <c:lblOffset val="100"/>
        <c:noMultiLvlLbl val="0"/>
      </c:catAx>
      <c:valAx>
        <c:axId val="442283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of dry matter intake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8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Days of Grazing on Paris farm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Paris!$C$19</c:f>
              <c:strCache>
                <c:ptCount val="1"/>
                <c:pt idx="0">
                  <c:v>Days of Grazing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Paris!$B$20:$B$31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Paris!$C$20:$C$31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31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31</c:v>
                </c:pt>
                <c:pt idx="10">
                  <c:v>30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D-4505-9B00-F833AB444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186440"/>
        <c:axId val="511184800"/>
      </c:barChart>
      <c:catAx>
        <c:axId val="51118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184800"/>
        <c:crosses val="autoZero"/>
        <c:auto val="1"/>
        <c:lblAlgn val="ctr"/>
        <c:lblOffset val="100"/>
        <c:noMultiLvlLbl val="0"/>
      </c:catAx>
      <c:valAx>
        <c:axId val="51118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18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6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9E55-B8DE-43FE-9FC9-F802AF8AF5A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8625-56A7-449F-91AE-698F31D1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greenlandsbluewaters.net/Perennial_Forage/dair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landsbluewaters.net/dairy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hyperlink" Target="http://www.greenlandsbluewaters.net/dair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Relationship Id="rId9" Type="http://schemas.openxmlformats.org/officeDocument/2006/relationships/chart" Target="../charts/char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182" y="853866"/>
            <a:ext cx="89962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prstClr val="black"/>
                </a:solidFill>
                <a:latin typeface="Calibri" panose="020F0502020204030204"/>
              </a:rPr>
              <a:t>Managed Grazing for Dairy Profits</a:t>
            </a:r>
            <a:endParaRPr lang="en-US" sz="36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Seasonal Pasture Utilization 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Seven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Grazing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Dairy Farms in the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Midwest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Month-to-month percentage of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dr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y matter intake from pasture for three classes of dairy cattle</a:t>
            </a:r>
            <a:br>
              <a:rPr lang="en-US" dirty="0" smtClean="0">
                <a:solidFill>
                  <a:prstClr val="black"/>
                </a:solidFill>
                <a:latin typeface="Calibri" panose="020F0502020204030204"/>
              </a:rPr>
            </a:b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Days of pasture grazing per month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greenlandsbluewaters.net/Perennial_Forage/dairy.html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16" y="4777740"/>
            <a:ext cx="786130" cy="75692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684" y="4846955"/>
            <a:ext cx="1441450" cy="56261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91" y="4756150"/>
            <a:ext cx="800100" cy="800100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180" y="4874895"/>
            <a:ext cx="1261745" cy="438150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417" y="4700270"/>
            <a:ext cx="963930" cy="85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6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018734"/>
              </p:ext>
            </p:extLst>
          </p:nvPr>
        </p:nvGraphicFramePr>
        <p:xfrm>
          <a:off x="474017" y="1501542"/>
          <a:ext cx="5484020" cy="398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95555" y="146243"/>
            <a:ext cx="6096000" cy="126188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000" kern="1400" spc="-50" dirty="0" err="1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Durovec</a:t>
            </a:r>
            <a:r>
              <a:rPr lang="en-US" sz="4000" kern="1400" spc="-5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Dairy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and Patty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Durovec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Meadowlands, MN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3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79005"/>
              </p:ext>
            </p:extLst>
          </p:nvPr>
        </p:nvGraphicFramePr>
        <p:xfrm>
          <a:off x="6308674" y="1482291"/>
          <a:ext cx="5424413" cy="398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89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1991" y="77028"/>
            <a:ext cx="6096000" cy="126188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000" kern="1400" spc="-50" dirty="0" err="1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Haverinen</a:t>
            </a:r>
            <a:r>
              <a:rPr lang="en-US" sz="4000" kern="1400" spc="-5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Dairy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Wayne and Heidi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Haverinen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Menagha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MN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846560"/>
              </p:ext>
            </p:extLst>
          </p:nvPr>
        </p:nvGraphicFramePr>
        <p:xfrm>
          <a:off x="363397" y="1516857"/>
          <a:ext cx="5681267" cy="377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125771"/>
              </p:ext>
            </p:extLst>
          </p:nvPr>
        </p:nvGraphicFramePr>
        <p:xfrm>
          <a:off x="6357990" y="1516857"/>
          <a:ext cx="5375097" cy="377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345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0690" y="160349"/>
            <a:ext cx="6096000" cy="1323439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4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Springside Dairy, LLC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Olaf Haugen, Vance and Bonnie Haugen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Canton, MN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573099"/>
              </p:ext>
            </p:extLst>
          </p:nvPr>
        </p:nvGraphicFramePr>
        <p:xfrm>
          <a:off x="390690" y="1716332"/>
          <a:ext cx="5769478" cy="365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469673"/>
              </p:ext>
            </p:extLst>
          </p:nvPr>
        </p:nvGraphicFramePr>
        <p:xfrm>
          <a:off x="6363712" y="1716332"/>
          <a:ext cx="5475362" cy="365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198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45896" y="230703"/>
            <a:ext cx="6096000" cy="130061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6350" marR="0" indent="-6350">
              <a:spcBef>
                <a:spcPts val="0"/>
              </a:spcBef>
              <a:spcAft>
                <a:spcPts val="0"/>
              </a:spcAft>
            </a:pPr>
            <a:r>
              <a:rPr lang="en-US" sz="40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Law-Rae Manor Dairy</a:t>
            </a:r>
          </a:p>
          <a:p>
            <a:pPr marL="6350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Farmer name: David &amp; Susan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Suprenant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	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Location: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Manteno, IL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300094"/>
              </p:ext>
            </p:extLst>
          </p:nvPr>
        </p:nvGraphicFramePr>
        <p:xfrm>
          <a:off x="413273" y="1691408"/>
          <a:ext cx="5487014" cy="3781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409942"/>
              </p:ext>
            </p:extLst>
          </p:nvPr>
        </p:nvGraphicFramePr>
        <p:xfrm>
          <a:off x="6244092" y="1691409"/>
          <a:ext cx="5488996" cy="378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883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7455" y="97421"/>
            <a:ext cx="6096000" cy="126188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0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Paris Family Dairy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Bert and Trish Paris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Belleville, Wisconsin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252395"/>
              </p:ext>
            </p:extLst>
          </p:nvPr>
        </p:nvGraphicFramePr>
        <p:xfrm>
          <a:off x="373582" y="1443790"/>
          <a:ext cx="5613331" cy="393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601708"/>
              </p:ext>
            </p:extLst>
          </p:nvPr>
        </p:nvGraphicFramePr>
        <p:xfrm>
          <a:off x="6294922" y="1443790"/>
          <a:ext cx="5515275" cy="39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038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7272" y="314740"/>
            <a:ext cx="6096000" cy="126188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000" kern="1400" spc="-50" dirty="0" err="1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Tomandl</a:t>
            </a:r>
            <a:r>
              <a:rPr lang="en-US" sz="40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Farms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Farmer name:  Joe and Christy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Tomandl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Location: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Medford, WI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40745"/>
              </p:ext>
            </p:extLst>
          </p:nvPr>
        </p:nvGraphicFramePr>
        <p:xfrm>
          <a:off x="364156" y="1770470"/>
          <a:ext cx="5603508" cy="368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506341"/>
              </p:ext>
            </p:extLst>
          </p:nvPr>
        </p:nvGraphicFramePr>
        <p:xfrm>
          <a:off x="6344076" y="1770470"/>
          <a:ext cx="5389012" cy="368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639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272" y="5650787"/>
            <a:ext cx="110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Managed Grazing for Dairy Profits. </a:t>
            </a:r>
            <a:r>
              <a:rPr lang="en-US" dirty="0" smtClean="0"/>
              <a:t>2018.</a:t>
            </a:r>
            <a:r>
              <a:rPr lang="en-US" i="1" dirty="0" smtClean="0"/>
              <a:t> </a:t>
            </a:r>
            <a:r>
              <a:rPr lang="en-US" dirty="0"/>
              <a:t>Midwest Perennial Forage Working Group, Green Lands Blue Waters. </a:t>
            </a:r>
            <a:r>
              <a:rPr lang="en-US" dirty="0">
                <a:hlinkClick r:id="rId2"/>
              </a:rPr>
              <a:t>www.greenlandsbluewaters.net/dairy.html</a:t>
            </a:r>
            <a:r>
              <a:rPr lang="en-US" dirty="0"/>
              <a:t>. </a:t>
            </a:r>
            <a:r>
              <a:rPr lang="en-US" i="1" dirty="0"/>
              <a:t>Study conducted with funding from USDA-Risk Management Agency.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79954"/>
              </p:ext>
            </p:extLst>
          </p:nvPr>
        </p:nvGraphicFramePr>
        <p:xfrm>
          <a:off x="375385" y="1567353"/>
          <a:ext cx="5467149" cy="374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562068"/>
              </p:ext>
            </p:extLst>
          </p:nvPr>
        </p:nvGraphicFramePr>
        <p:xfrm>
          <a:off x="6063808" y="1567353"/>
          <a:ext cx="5775157" cy="374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445141" y="73889"/>
            <a:ext cx="6096000" cy="1323439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en-US" sz="4400" kern="1400" spc="-50" dirty="0" err="1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Wedemeier</a:t>
            </a:r>
            <a:r>
              <a:rPr lang="en-US" sz="44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Dairy</a:t>
            </a:r>
            <a:br>
              <a:rPr lang="en-US" sz="4400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Scott and Catherine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Wedemeier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Maynard, 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0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263" y="5986991"/>
            <a:ext cx="7617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Managed Grazing for Dairy Profits. </a:t>
            </a:r>
            <a:r>
              <a:rPr lang="en-US" sz="1400" dirty="0" smtClean="0"/>
              <a:t>2018.</a:t>
            </a:r>
            <a:r>
              <a:rPr lang="en-US" sz="1400" i="1" dirty="0" smtClean="0"/>
              <a:t> </a:t>
            </a:r>
            <a:r>
              <a:rPr lang="en-US" sz="1400" dirty="0"/>
              <a:t>Midwest Perennial Forage Working Group, Green Lands Blue Waters. </a:t>
            </a:r>
            <a:r>
              <a:rPr lang="en-US" sz="1400" dirty="0">
                <a:hlinkClick r:id="rId2"/>
              </a:rPr>
              <a:t>www.greenlandsbluewaters.net/dairy.html</a:t>
            </a:r>
            <a:r>
              <a:rPr lang="en-US" sz="1400" dirty="0"/>
              <a:t>. </a:t>
            </a:r>
            <a:r>
              <a:rPr lang="en-US" sz="1400" i="1" dirty="0"/>
              <a:t>Study conducted with funding from USDA-Risk Management Agency.</a:t>
            </a:r>
            <a:endParaRPr lang="en-US" sz="1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301886"/>
              </p:ext>
            </p:extLst>
          </p:nvPr>
        </p:nvGraphicFramePr>
        <p:xfrm>
          <a:off x="995526" y="1001029"/>
          <a:ext cx="2970083" cy="196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124318"/>
              </p:ext>
            </p:extLst>
          </p:nvPr>
        </p:nvGraphicFramePr>
        <p:xfrm>
          <a:off x="995526" y="3320718"/>
          <a:ext cx="2970083" cy="196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382010"/>
              </p:ext>
            </p:extLst>
          </p:nvPr>
        </p:nvGraphicFramePr>
        <p:xfrm>
          <a:off x="4715690" y="1020280"/>
          <a:ext cx="2970083" cy="196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992046"/>
              </p:ext>
            </p:extLst>
          </p:nvPr>
        </p:nvGraphicFramePr>
        <p:xfrm>
          <a:off x="4715691" y="3320718"/>
          <a:ext cx="2970083" cy="196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779906"/>
              </p:ext>
            </p:extLst>
          </p:nvPr>
        </p:nvGraphicFramePr>
        <p:xfrm>
          <a:off x="8435855" y="2473694"/>
          <a:ext cx="2970083" cy="196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051061"/>
              </p:ext>
            </p:extLst>
          </p:nvPr>
        </p:nvGraphicFramePr>
        <p:xfrm>
          <a:off x="8435856" y="250258"/>
          <a:ext cx="2970082" cy="196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152017"/>
              </p:ext>
            </p:extLst>
          </p:nvPr>
        </p:nvGraphicFramePr>
        <p:xfrm>
          <a:off x="8435856" y="4697131"/>
          <a:ext cx="2970082" cy="202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95149" y="96253"/>
            <a:ext cx="679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Seasonal Pasture Utilization by Three Classes of Dairy Cattle on Seven Midwestern Dairies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7203" y="5523115"/>
            <a:ext cx="703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Dry cows                  Lactating cows                      Replacement heifers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959066" y="5727031"/>
            <a:ext cx="510139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59293" y="5727031"/>
            <a:ext cx="500513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42542" y="5736656"/>
            <a:ext cx="481263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39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458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15</cp:revision>
  <dcterms:created xsi:type="dcterms:W3CDTF">2018-10-13T16:54:58Z</dcterms:created>
  <dcterms:modified xsi:type="dcterms:W3CDTF">2019-01-02T17:56:54Z</dcterms:modified>
</cp:coreProperties>
</file>