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10" r:id="rId4"/>
  </p:sldMasterIdLst>
  <p:notesMasterIdLst>
    <p:notesMasterId r:id="rId21"/>
  </p:notesMasterIdLst>
  <p:handoutMasterIdLst>
    <p:handoutMasterId r:id="rId22"/>
  </p:handoutMasterIdLst>
  <p:sldIdLst>
    <p:sldId id="264" r:id="rId5"/>
    <p:sldId id="370" r:id="rId6"/>
    <p:sldId id="315" r:id="rId7"/>
    <p:sldId id="372" r:id="rId8"/>
    <p:sldId id="373" r:id="rId9"/>
    <p:sldId id="316" r:id="rId10"/>
    <p:sldId id="374" r:id="rId11"/>
    <p:sldId id="324" r:id="rId12"/>
    <p:sldId id="321" r:id="rId13"/>
    <p:sldId id="281" r:id="rId14"/>
    <p:sldId id="284" r:id="rId15"/>
    <p:sldId id="285" r:id="rId16"/>
    <p:sldId id="377" r:id="rId17"/>
    <p:sldId id="311" r:id="rId18"/>
    <p:sldId id="375" r:id="rId19"/>
    <p:sldId id="295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  <a:srgbClr val="000000"/>
    <a:srgbClr val="FDFDFD"/>
    <a:srgbClr val="003865"/>
    <a:srgbClr val="78BE21"/>
    <a:srgbClr val="0D0D0D"/>
    <a:srgbClr val="E8E8E8"/>
    <a:srgbClr val="B20738"/>
    <a:srgbClr val="00A3E2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89889" autoAdjust="0"/>
  </p:normalViewPr>
  <p:slideViewPr>
    <p:cSldViewPr snapToGrid="0">
      <p:cViewPr varScale="1">
        <p:scale>
          <a:sx n="99" d="100"/>
          <a:sy n="99" d="100"/>
        </p:scale>
        <p:origin x="108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11/27/2017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SCRIPT:  Our mission is to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Improve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and protect Minnesota’s water and soil resources by working in partnership with local organizations and private landowners.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507A6-E35F-42F4-AC0C-7AC155322EC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8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7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2192000" cy="121919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609242"/>
            <a:ext cx="5683624" cy="2858714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Board of Water and Soil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526" y="1237862"/>
            <a:ext cx="6396957" cy="17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2192000" cy="121602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3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0425"/>
            <a:ext cx="12192000" cy="123644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06B78D62-7A3F-4136-9CF2-CB03510DA06A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/>
          <a:p>
            <a:fld id="{5CAE31FF-A086-40D5-909F-A9E138181237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 bwMode="gray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3967" y="39028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tx2"/>
                </a:solidFill>
              </a:rPr>
              <a:t>mn.gov/</a:t>
            </a:r>
            <a:r>
              <a:rPr lang="en-US" dirty="0" err="1" smtClean="0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oard of Water and Soild Resources Logo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6" y="390283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Board of Water and Soild Resources Logo&#10;" title="BWSR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99336" y="484412"/>
            <a:ext cx="3234329" cy="8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2192000" cy="1216025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11/27/2017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BWSR Buffer Program </a:t>
            </a:r>
            <a:r>
              <a:rPr lang="en-US" dirty="0" smtClean="0"/>
              <a:t>Overview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Tom Gile| Buffer and Soil Erosion Program Coordinator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www.bwsr.state.mn.us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48981"/>
            <a:ext cx="8128000" cy="1346200"/>
          </a:xfrm>
          <a:prstGeom prst="rect">
            <a:avLst/>
          </a:prstGeom>
        </p:spPr>
      </p:pic>
      <p:sp>
        <p:nvSpPr>
          <p:cNvPr id="15" name="Footer Placeholder 3"/>
          <p:cNvSpPr txBox="1">
            <a:spLocks/>
          </p:cNvSpPr>
          <p:nvPr/>
        </p:nvSpPr>
        <p:spPr bwMode="black">
          <a:xfrm>
            <a:off x="218404" y="6138911"/>
            <a:ext cx="5587647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September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07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58" y="1360170"/>
            <a:ext cx="9571672" cy="56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4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08" y="1273081"/>
            <a:ext cx="4572377" cy="1574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93" y="1273080"/>
            <a:ext cx="4973847" cy="1574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7084" y="2749951"/>
            <a:ext cx="61876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of the “6-pack” of Common Alternative Practices:</a:t>
            </a:r>
            <a:endParaRPr lang="en-US" sz="2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Minnesota Agricultural Water Quality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Certification Program 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-1143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USDA-FOTG Practice Standards Filter Strip        (393/391)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Grassed Waterway/Cultivated Watercourses 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Negative slopes or concentrated inflow - public ditches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Negative slopes or concentrated inflow – public waters</a:t>
            </a:r>
            <a:endParaRPr lang="en-US" sz="20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Conservation Tillage/Cover Crops with Vegetated Filter Strip </a:t>
            </a:r>
            <a:endParaRPr lang="en-US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n 2015, the BWSR Board passed a resolution saying that MDA-certified Ag Water Quality Program farms meet the alternative practices standards for the buffer law." title="Practice 1:  Minnesota Agricultural Water Quality Certification Progr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19" y="5058275"/>
            <a:ext cx="4201391" cy="16881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\\EDC1AdminFS01.admin.state.mn.us\BWSR\Main\Tech Services\Alternative Practices\Plan View Scrape Swale - Public Ditches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8"/>
          <a:stretch/>
        </p:blipFill>
        <p:spPr bwMode="auto">
          <a:xfrm>
            <a:off x="944593" y="5058275"/>
            <a:ext cx="4135583" cy="168811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107" y="3040716"/>
            <a:ext cx="4572377" cy="16341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41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17" y="859676"/>
            <a:ext cx="4724400" cy="591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743" y="2133036"/>
            <a:ext cx="6225341" cy="4367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743" y="5105811"/>
            <a:ext cx="3065145" cy="1395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6460" y="1313786"/>
            <a:ext cx="7068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 of MN &amp; MN Corn Growers. </a:t>
            </a:r>
            <a:endParaRPr lang="en-US" sz="2400" dirty="0" smtClean="0"/>
          </a:p>
          <a:p>
            <a:r>
              <a:rPr lang="en-US" sz="2400" dirty="0" smtClean="0"/>
              <a:t>Alternative Practice Decision Support Tool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9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390650"/>
            <a:ext cx="87630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AutoShape 2" descr="Image result for metal file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" y="168275"/>
            <a:ext cx="8321040" cy="65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3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3" name="AutoShape 2" descr="Image result for metal file imag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35" y="857250"/>
            <a:ext cx="1014093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46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Minnesota’s Buffer Law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364" y="1434164"/>
            <a:ext cx="7126893" cy="4878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3934" y="6346075"/>
            <a:ext cx="338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http://bwsr.state.mn.us/buffers/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1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ricon National Wildlife Refu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14211" b="6667"/>
          <a:stretch>
            <a:fillRect/>
          </a:stretch>
        </p:blipFill>
        <p:spPr bwMode="auto">
          <a:xfrm>
            <a:off x="-235070" y="-2342073"/>
            <a:ext cx="12427070" cy="96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057400" y="1981200"/>
            <a:ext cx="8794630" cy="2438400"/>
          </a:xfrm>
          <a:prstGeom prst="round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C:\Users\akudelka\Documents\Administration\Logos\BWSRlogo-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981200"/>
            <a:ext cx="1828800" cy="2362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374106"/>
            <a:ext cx="6248400" cy="3340894"/>
          </a:xfrm>
        </p:spPr>
        <p:txBody>
          <a:bodyPr>
            <a:normAutofit/>
          </a:bodyPr>
          <a:lstStyle/>
          <a:p>
            <a:pPr marL="0" indent="0" defTabSz="966788">
              <a:buClr>
                <a:srgbClr val="000000"/>
              </a:buClr>
              <a:buNone/>
            </a:pPr>
            <a:r>
              <a:rPr lang="en-US" sz="3000" dirty="0">
                <a:solidFill>
                  <a:srgbClr val="000000"/>
                </a:solidFill>
                <a:latin typeface="Calibri" pitchFamily="34" charset="0"/>
              </a:rPr>
              <a:t>Improve and protect Minnesota’s water and soil resources by working in partnership with local organizations and private landowners. </a:t>
            </a:r>
          </a:p>
          <a:p>
            <a:pPr marL="0" indent="0">
              <a:buNone/>
            </a:pPr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&amp; Where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600200"/>
            <a:ext cx="10101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foot average for public waters (30’ min)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Identified on the Public Waters Inventory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(2016 amendment)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16.5 foot minimum for chapter 103E Public Drainage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Perennial Vegetation (Does not prescribe Native Veg)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42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&amp; Where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8" y="2475780"/>
            <a:ext cx="7573044" cy="3105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85" y="1295228"/>
            <a:ext cx="6077415" cy="54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7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What &amp; Where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307" y="1424623"/>
            <a:ext cx="7353059" cy="53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87" y="1346507"/>
            <a:ext cx="7176369" cy="54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891" y="1399306"/>
            <a:ext cx="9167812" cy="52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8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9479" y="1757135"/>
            <a:ext cx="5641974" cy="42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2774">
            <a:off x="335012" y="2815404"/>
            <a:ext cx="3025850" cy="302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56587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78B604-9059-4F1C-B8E2-C96A71A964D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18716</TotalTime>
  <Words>191</Words>
  <Application>Microsoft Office PowerPoint</Application>
  <PresentationFormat>Widescreen</PresentationFormat>
  <Paragraphs>39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NeueHaasGroteskText Std</vt:lpstr>
      <vt:lpstr>Segoe UI</vt:lpstr>
      <vt:lpstr>Times New Roman</vt:lpstr>
      <vt:lpstr>MN.IT</vt:lpstr>
      <vt:lpstr>BWSR Buffer Program Overview</vt:lpstr>
      <vt:lpstr>PowerPoint Presentation</vt:lpstr>
      <vt:lpstr> What &amp; Where</vt:lpstr>
      <vt:lpstr> What &amp; Where</vt:lpstr>
      <vt:lpstr> What &amp; Where</vt:lpstr>
      <vt:lpstr> Challenges</vt:lpstr>
      <vt:lpstr> Challenges</vt:lpstr>
      <vt:lpstr> Challenges</vt:lpstr>
      <vt:lpstr> Challenges</vt:lpstr>
      <vt:lpstr>Challenges</vt:lpstr>
      <vt:lpstr>Success</vt:lpstr>
      <vt:lpstr>Success</vt:lpstr>
      <vt:lpstr>Success</vt:lpstr>
      <vt:lpstr>Success</vt:lpstr>
      <vt:lpstr>Success</vt:lpstr>
      <vt:lpstr>Minnesota’s Buffer Law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Tom Gile</cp:lastModifiedBy>
  <cp:revision>738</cp:revision>
  <cp:lastPrinted>2017-03-14T16:27:36Z</cp:lastPrinted>
  <dcterms:created xsi:type="dcterms:W3CDTF">2016-01-06T16:54:03Z</dcterms:created>
  <dcterms:modified xsi:type="dcterms:W3CDTF">2017-11-27T17:09:48Z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