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42"/>
  </p:notesMasterIdLst>
  <p:handoutMasterIdLst>
    <p:handoutMasterId r:id="rId43"/>
  </p:handoutMasterIdLst>
  <p:sldIdLst>
    <p:sldId id="668" r:id="rId2"/>
    <p:sldId id="791" r:id="rId3"/>
    <p:sldId id="794" r:id="rId4"/>
    <p:sldId id="805" r:id="rId5"/>
    <p:sldId id="697" r:id="rId6"/>
    <p:sldId id="808" r:id="rId7"/>
    <p:sldId id="810" r:id="rId8"/>
    <p:sldId id="705" r:id="rId9"/>
    <p:sldId id="762" r:id="rId10"/>
    <p:sldId id="766" r:id="rId11"/>
    <p:sldId id="775" r:id="rId12"/>
    <p:sldId id="904" r:id="rId13"/>
    <p:sldId id="726" r:id="rId14"/>
    <p:sldId id="907" r:id="rId15"/>
    <p:sldId id="739" r:id="rId16"/>
    <p:sldId id="819" r:id="rId17"/>
    <p:sldId id="814" r:id="rId18"/>
    <p:sldId id="815" r:id="rId19"/>
    <p:sldId id="816" r:id="rId20"/>
    <p:sldId id="920" r:id="rId21"/>
    <p:sldId id="826" r:id="rId22"/>
    <p:sldId id="922" r:id="rId23"/>
    <p:sldId id="923" r:id="rId24"/>
    <p:sldId id="915" r:id="rId25"/>
    <p:sldId id="926" r:id="rId26"/>
    <p:sldId id="925" r:id="rId27"/>
    <p:sldId id="857" r:id="rId28"/>
    <p:sldId id="932" r:id="rId29"/>
    <p:sldId id="870" r:id="rId30"/>
    <p:sldId id="928" r:id="rId31"/>
    <p:sldId id="859" r:id="rId32"/>
    <p:sldId id="929" r:id="rId33"/>
    <p:sldId id="878" r:id="rId34"/>
    <p:sldId id="930" r:id="rId35"/>
    <p:sldId id="931" r:id="rId36"/>
    <p:sldId id="879" r:id="rId37"/>
    <p:sldId id="761" r:id="rId38"/>
    <p:sldId id="935" r:id="rId39"/>
    <p:sldId id="934" r:id="rId40"/>
    <p:sldId id="933" r:id="rId41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agan L Noland" initials="RLN" lastIdx="12" clrIdx="0">
    <p:extLst/>
  </p:cmAuthor>
  <p:cmAuthor id="2" name="M. Scott Wells" initials="MSW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88009" autoAdjust="0"/>
  </p:normalViewPr>
  <p:slideViewPr>
    <p:cSldViewPr snapToGrid="0" showGuides="1">
      <p:cViewPr varScale="1">
        <p:scale>
          <a:sx n="60" d="100"/>
          <a:sy n="60" d="100"/>
        </p:scale>
        <p:origin x="1496" y="56"/>
      </p:cViewPr>
      <p:guideLst>
        <p:guide orient="horz" pos="2160"/>
        <p:guide pos="4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4608"/>
    </p:cViewPr>
  </p:sorterViewPr>
  <p:notesViewPr>
    <p:cSldViewPr snapToGrid="0"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973F-4A03-A247-2920BA181A11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73F-4A03-A247-2920BA181A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973F-4A03-A247-2920BA181A1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973F-4A03-A247-2920BA181A11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7-973F-4A03-A247-2920BA181A11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8-973F-4A03-A247-2920BA181A11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9-973F-4A03-A247-2920BA181A11}"/>
              </c:ext>
            </c:extLst>
          </c:dPt>
          <c:dPt>
            <c:idx val="7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B-973F-4A03-A247-2920BA181A11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C-973F-4A03-A247-2920BA181A11}"/>
              </c:ext>
            </c:extLst>
          </c:dPt>
          <c:dLbls>
            <c:dLbl>
              <c:idx val="0"/>
              <c:layout>
                <c:manualLayout>
                  <c:x val="-0.22988034858632"/>
                  <c:y val="0.18867913385826801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solidFill>
                          <a:srgbClr val="000000"/>
                        </a:solidFill>
                      </a:defRPr>
                    </a:pPr>
                    <a:r>
                      <a:rPr lang="en-US" sz="1800" dirty="0">
                        <a:solidFill>
                          <a:srgbClr val="000000"/>
                        </a:solidFill>
                      </a:rPr>
                      <a:t>Cropland groundwater
30%</a:t>
                    </a:r>
                    <a:endParaRPr lang="en-US" sz="1800" dirty="0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3F-4A03-A247-2920BA181A11}"/>
                </c:ext>
              </c:extLst>
            </c:dLbl>
            <c:dLbl>
              <c:idx val="1"/>
              <c:layout>
                <c:manualLayout>
                  <c:x val="-3.7645689533024301E-2"/>
                  <c:y val="-0.19947299077733899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3F-4A03-A247-2920BA181A11}"/>
                </c:ext>
              </c:extLst>
            </c:dLbl>
            <c:dLbl>
              <c:idx val="2"/>
              <c:layout>
                <c:manualLayout>
                  <c:x val="-9.5721130944041201E-3"/>
                  <c:y val="-3.6261632068717801E-3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r>
                      <a:rPr lang="en-US">
                        <a:solidFill>
                          <a:srgbClr val="000000"/>
                        </a:solidFill>
                      </a:rPr>
                      <a:t>Cropland runoff
5%</a:t>
                    </a:r>
                    <a:endParaRPr lang="en-US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3F-4A03-A247-2920BA181A1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2000">
                        <a:solidFill>
                          <a:srgbClr val="000000"/>
                        </a:solidFill>
                      </a:defRPr>
                    </a:pPr>
                    <a:r>
                      <a:rPr lang="en-US">
                        <a:solidFill>
                          <a:srgbClr val="000000"/>
                        </a:solidFill>
                      </a:rPr>
                      <a:t>Point </a:t>
                    </a:r>
                    <a:r>
                      <a:rPr lang="en-US" smtClean="0">
                        <a:solidFill>
                          <a:srgbClr val="000000"/>
                        </a:solidFill>
                      </a:rPr>
                      <a:t>sources</a:t>
                    </a:r>
                    <a:r>
                      <a:rPr lang="en-US" dirty="0">
                        <a:solidFill>
                          <a:srgbClr val="000000"/>
                        </a:solidFill>
                      </a:rPr>
                      <a:t>
9%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73F-4A03-A247-2920BA181A11}"/>
                </c:ext>
              </c:extLst>
            </c:dLbl>
            <c:dLbl>
              <c:idx val="4"/>
              <c:layout>
                <c:manualLayout>
                  <c:x val="9.8918359667608799E-2"/>
                  <c:y val="0.117209336720987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solidFill>
                          <a:srgbClr val="000000"/>
                        </a:solidFill>
                      </a:defRPr>
                    </a:pPr>
                    <a:r>
                      <a:rPr lang="en-US" sz="1800" dirty="0">
                        <a:solidFill>
                          <a:srgbClr val="000000"/>
                        </a:solidFill>
                      </a:rPr>
                      <a:t>Atmospheric
9%</a:t>
                    </a:r>
                    <a:endParaRPr lang="en-US" sz="18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73F-4A03-A247-2920BA181A11}"/>
                </c:ext>
              </c:extLst>
            </c:dLbl>
            <c:dLbl>
              <c:idx val="5"/>
              <c:spPr/>
              <c:txPr>
                <a:bodyPr/>
                <a:lstStyle/>
                <a:p>
                  <a:pPr>
                    <a:defRPr sz="1800"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973F-4A03-A247-2920BA181A11}"/>
                </c:ext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800"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73F-4A03-A247-2920BA181A11}"/>
                </c:ext>
              </c:extLst>
            </c:dLbl>
            <c:dLbl>
              <c:idx val="7"/>
              <c:spPr/>
              <c:txPr>
                <a:bodyPr/>
                <a:lstStyle/>
                <a:p>
                  <a:pPr>
                    <a:defRPr sz="1800">
                      <a:solidFill>
                        <a:srgbClr val="000000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973F-4A03-A247-2920BA181A11}"/>
                </c:ext>
              </c:extLst>
            </c:dLbl>
            <c:dLbl>
              <c:idx val="8"/>
              <c:layout>
                <c:manualLayout>
                  <c:x val="0.126805839661501"/>
                  <c:y val="6.1952397995705096E-3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r>
                      <a:rPr lang="en-US" dirty="0" smtClean="0">
                        <a:solidFill>
                          <a:srgbClr val="000000"/>
                        </a:solidFill>
                      </a:rPr>
                      <a:t>Feedlot runoff</a:t>
                    </a:r>
                    <a:r>
                      <a:rPr lang="en-US" dirty="0">
                        <a:solidFill>
                          <a:srgbClr val="000000"/>
                        </a:solidFill>
                      </a:rPr>
                      <a:t>
&lt;1%</a:t>
                    </a:r>
                    <a:endParaRPr lang="en-US" dirty="0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73F-4A03-A247-2920BA181A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0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'sources to waters'!$Q$3:$Y$3</c:f>
              <c:strCache>
                <c:ptCount val="9"/>
                <c:pt idx="0">
                  <c:v>Cropland groundwater</c:v>
                </c:pt>
                <c:pt idx="1">
                  <c:v>Cropland tile drainage</c:v>
                </c:pt>
                <c:pt idx="2">
                  <c:v>Cropland Runoff</c:v>
                </c:pt>
                <c:pt idx="3">
                  <c:v>Point Sources</c:v>
                </c:pt>
                <c:pt idx="4">
                  <c:v>Atmospheric to waters</c:v>
                </c:pt>
                <c:pt idx="5">
                  <c:v>Urban Stormwater</c:v>
                </c:pt>
                <c:pt idx="6">
                  <c:v>Forests</c:v>
                </c:pt>
                <c:pt idx="7">
                  <c:v>Septic</c:v>
                </c:pt>
                <c:pt idx="8">
                  <c:v>Feedlot runoff</c:v>
                </c:pt>
              </c:strCache>
            </c:strRef>
          </c:cat>
          <c:val>
            <c:numRef>
              <c:f>'sources to waters'!$Q$4:$Y$4</c:f>
              <c:numCache>
                <c:formatCode>General</c:formatCode>
                <c:ptCount val="9"/>
                <c:pt idx="0">
                  <c:v>93.3</c:v>
                </c:pt>
                <c:pt idx="1">
                  <c:v>113.9</c:v>
                </c:pt>
                <c:pt idx="2">
                  <c:v>16.2</c:v>
                </c:pt>
                <c:pt idx="3">
                  <c:v>28.8</c:v>
                </c:pt>
                <c:pt idx="4">
                  <c:v>26.9</c:v>
                </c:pt>
                <c:pt idx="5">
                  <c:v>2.8</c:v>
                </c:pt>
                <c:pt idx="6">
                  <c:v>21.8</c:v>
                </c:pt>
                <c:pt idx="7">
                  <c:v>5.5</c:v>
                </c:pt>
                <c:pt idx="8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73F-4A03-A247-2920BA181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Weed Coverage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&lt; 7000</c:v>
                </c:pt>
                <c:pt idx="1">
                  <c:v>7000 - 9000</c:v>
                </c:pt>
                <c:pt idx="2">
                  <c:v>&gt; 9000</c:v>
                </c:pt>
                <c:pt idx="3">
                  <c:v>Weedy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74.25</c:v>
                </c:pt>
                <c:pt idx="1">
                  <c:v>34</c:v>
                </c:pt>
                <c:pt idx="2">
                  <c:v>2</c:v>
                </c:pt>
                <c:pt idx="3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A8D-A4B8-AEE7ABDCE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-1610422992"/>
        <c:axId val="-1686647536"/>
      </c:barChart>
      <c:catAx>
        <c:axId val="-1610422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 smtClean="0">
                    <a:solidFill>
                      <a:schemeClr val="bg1"/>
                    </a:solidFill>
                  </a:rPr>
                  <a:t>Rye</a:t>
                </a:r>
                <a:r>
                  <a:rPr lang="en-US" sz="1800" b="1" baseline="0" dirty="0" smtClean="0">
                    <a:solidFill>
                      <a:schemeClr val="bg1"/>
                    </a:solidFill>
                  </a:rPr>
                  <a:t> Biomass kg ha</a:t>
                </a:r>
                <a:r>
                  <a:rPr lang="en-US" sz="1800" b="1" baseline="30000" dirty="0" smtClean="0">
                    <a:solidFill>
                      <a:schemeClr val="bg1"/>
                    </a:solidFill>
                  </a:rPr>
                  <a:t>-1</a:t>
                </a:r>
                <a:endParaRPr lang="en-US" sz="1800" b="1" baseline="300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5027714985603701"/>
              <c:y val="0.9361299012459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86647536"/>
        <c:crosses val="autoZero"/>
        <c:auto val="1"/>
        <c:lblAlgn val="ctr"/>
        <c:lblOffset val="100"/>
        <c:noMultiLvlLbl val="0"/>
      </c:catAx>
      <c:valAx>
        <c:axId val="-16866475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 smtClean="0">
                    <a:solidFill>
                      <a:schemeClr val="bg1"/>
                    </a:solidFill>
                  </a:rPr>
                  <a:t>Weed Coverage</a:t>
                </a:r>
                <a:r>
                  <a:rPr lang="en-US" sz="1800" b="1" baseline="0" dirty="0" smtClean="0">
                    <a:solidFill>
                      <a:schemeClr val="bg1"/>
                    </a:solidFill>
                  </a:rPr>
                  <a:t> (%)</a:t>
                </a:r>
                <a:endParaRPr lang="en-US" sz="1800" b="1" dirty="0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1042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Pennycress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Rosemount</c:v>
                </c:pt>
                <c:pt idx="1">
                  <c:v>Lamberton</c:v>
                </c:pt>
                <c:pt idx="2">
                  <c:v>Waseca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97.7</c:v>
                </c:pt>
                <c:pt idx="1">
                  <c:v>38.9</c:v>
                </c:pt>
                <c:pt idx="2">
                  <c:v>74.599999999999994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0A-498D-ACA8-F8977D796E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Pennycress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Rosemount</c:v>
                </c:pt>
                <c:pt idx="1">
                  <c:v>Lamberton</c:v>
                </c:pt>
                <c:pt idx="2">
                  <c:v>Waseca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4.2</c:v>
                </c:pt>
                <c:pt idx="1">
                  <c:v>6.25</c:v>
                </c:pt>
                <c:pt idx="2">
                  <c:v>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A-498D-ACA8-F8977D796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-1666908336"/>
        <c:axId val="-1667009840"/>
      </c:barChart>
      <c:catAx>
        <c:axId val="-166690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7009840"/>
        <c:crosses val="autoZero"/>
        <c:auto val="1"/>
        <c:lblAlgn val="ctr"/>
        <c:lblOffset val="100"/>
        <c:noMultiLvlLbl val="0"/>
      </c:catAx>
      <c:valAx>
        <c:axId val="-166700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>
                    <a:solidFill>
                      <a:schemeClr val="bg1"/>
                    </a:solidFill>
                  </a:rPr>
                  <a:t>Weed </a:t>
                </a:r>
                <a:r>
                  <a:rPr lang="en-US" sz="1800" smtClean="0">
                    <a:solidFill>
                      <a:schemeClr val="bg1"/>
                    </a:solidFill>
                  </a:rPr>
                  <a:t>Biomass</a:t>
                </a:r>
                <a:r>
                  <a:rPr lang="en-US" sz="1800" baseline="0" smtClean="0">
                    <a:solidFill>
                      <a:schemeClr val="bg1"/>
                    </a:solidFill>
                  </a:rPr>
                  <a:t> Dry Matter (g m</a:t>
                </a:r>
                <a:r>
                  <a:rPr lang="en-US" sz="1800" baseline="30000" smtClean="0">
                    <a:solidFill>
                      <a:schemeClr val="bg1"/>
                    </a:solidFill>
                  </a:rPr>
                  <a:t>-2</a:t>
                </a:r>
                <a:r>
                  <a:rPr lang="en-US" sz="1800" baseline="0" smtClean="0">
                    <a:solidFill>
                      <a:schemeClr val="bg1"/>
                    </a:solidFill>
                  </a:rPr>
                  <a:t>)</a:t>
                </a:r>
                <a:endParaRPr lang="en-US" sz="18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1.63947854958842E-2"/>
              <c:y val="0.1162175687846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690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07692307692302"/>
          <c:y val="2.3310023310023301E-3"/>
          <c:w val="0.45085470085470097"/>
          <c:h val="0.98368298368298301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00FF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339966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CE2-484D-AE9A-53476A7CD01D}"/>
              </c:ext>
            </c:extLst>
          </c:dPt>
          <c:dPt>
            <c:idx val="1"/>
            <c:bubble3D val="0"/>
            <c:spPr>
              <a:solidFill>
                <a:srgbClr val="00FF00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3CE2-484D-AE9A-53476A7CD01D}"/>
              </c:ext>
            </c:extLst>
          </c:dPt>
          <c:dLbls>
            <c:dLbl>
              <c:idx val="0"/>
              <c:layout>
                <c:manualLayout>
                  <c:x val="8.7900227739805104E-2"/>
                  <c:y val="-0.49045263764116798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Times"/>
                        <a:ea typeface="Times"/>
                        <a:cs typeface="Times"/>
                      </a:defRPr>
                    </a:pPr>
                    <a:r>
                      <a:rPr lang="en-US" sz="2000" b="1">
                        <a:solidFill>
                          <a:schemeClr val="tx1"/>
                        </a:solidFill>
                      </a:rPr>
                      <a:t>April, May, June
71%</a:t>
                    </a:r>
                    <a:endParaRPr lang="en-US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E2-484D-AE9A-53476A7CD01D}"/>
                </c:ext>
              </c:extLst>
            </c:dLbl>
            <c:dLbl>
              <c:idx val="1"/>
              <c:layout>
                <c:manualLayout>
                  <c:x val="-8.7021597320866007E-2"/>
                  <c:y val="0.239849228372776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July-March
29%</a:t>
                    </a:r>
                    <a:endParaRPr lang="en-US" sz="240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E2-484D-AE9A-53476A7CD01D}"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tx1"/>
                    </a:solidFill>
                    <a:latin typeface="Times"/>
                    <a:ea typeface="Times"/>
                    <a:cs typeface="Time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April-June</c:v>
                </c:pt>
                <c:pt idx="1">
                  <c:v>July-March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E2-484D-AE9A-53476A7CD01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3CE2-484D-AE9A-53476A7CD01D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7-3CE2-484D-AE9A-53476A7CD01D}"/>
              </c:ext>
            </c:extLst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475" b="1" i="0" u="none" strike="noStrike" baseline="0">
                    <a:solidFill>
                      <a:schemeClr val="tx1"/>
                    </a:solidFill>
                    <a:latin typeface="Times"/>
                    <a:ea typeface="Times"/>
                    <a:cs typeface="Time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April-June</c:v>
                </c:pt>
                <c:pt idx="1">
                  <c:v>July-March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1">
                  <c:v>38.6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E2-484D-AE9A-53476A7CD01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3CE2-484D-AE9A-53476A7CD0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3CE2-484D-AE9A-53476A7CD01D}"/>
              </c:ext>
            </c:extLst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475" b="1" i="0" u="none" strike="noStrike" baseline="0">
                    <a:solidFill>
                      <a:schemeClr val="tx1"/>
                    </a:solidFill>
                    <a:latin typeface="Times"/>
                    <a:ea typeface="Times"/>
                    <a:cs typeface="Time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April-June</c:v>
                </c:pt>
                <c:pt idx="1">
                  <c:v>July-March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1">
                  <c:v>46.9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CE2-484D-AE9A-53476A7CD01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 w="12700">
          <a:solidFill>
            <a:schemeClr val="tx1"/>
          </a:solidFill>
          <a:prstDash val="solid"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500" b="1" i="0" u="none" strike="noStrike" baseline="0">
          <a:solidFill>
            <a:schemeClr val="tx1"/>
          </a:solidFill>
          <a:latin typeface="Times"/>
          <a:ea typeface="Times"/>
          <a:cs typeface="Times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'Rosemount Yield Data 2016'!$B$25</c:f>
              <c:strCache>
                <c:ptCount val="1"/>
                <c:pt idx="0">
                  <c:v>Oilseed Seed Yield (kg/ha)</c:v>
                </c:pt>
              </c:strCache>
            </c:strRef>
          </c:tx>
          <c:spPr>
            <a:solidFill>
              <a:srgbClr val="FFCC33"/>
            </a:solidFill>
            <a:ln>
              <a:noFill/>
            </a:ln>
            <a:effectLst/>
          </c:spPr>
          <c:invertIfNegative val="0"/>
          <c:cat>
            <c:strRef>
              <c:f>'Rosemount Yield Data 2016'!$A$26:$A$28</c:f>
              <c:strCache>
                <c:ptCount val="3"/>
                <c:pt idx="0">
                  <c:v>Pennycress + Soybean</c:v>
                </c:pt>
                <c:pt idx="1">
                  <c:v>Camelina + Soybean</c:v>
                </c:pt>
                <c:pt idx="2">
                  <c:v>Mono-soybean</c:v>
                </c:pt>
              </c:strCache>
            </c:strRef>
          </c:cat>
          <c:val>
            <c:numRef>
              <c:f>'Rosemount Yield Data 2016'!$B$26:$B$28</c:f>
              <c:numCache>
                <c:formatCode>0.00</c:formatCode>
                <c:ptCount val="3"/>
                <c:pt idx="0">
                  <c:v>1265</c:v>
                </c:pt>
                <c:pt idx="1">
                  <c:v>1645.33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A7-429F-8389-B89E0F538E0B}"/>
            </c:ext>
          </c:extLst>
        </c:ser>
        <c:ser>
          <c:idx val="1"/>
          <c:order val="1"/>
          <c:tx>
            <c:strRef>
              <c:f>'Rosemount Yield Data 2016'!$C$25</c:f>
              <c:strCache>
                <c:ptCount val="1"/>
                <c:pt idx="0">
                  <c:v>Soybean  Yield (kg/ha)</c:v>
                </c:pt>
              </c:strCache>
            </c:strRef>
          </c:tx>
          <c:spPr>
            <a:solidFill>
              <a:srgbClr val="7A001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89CD17B-4330-48A6-A7C2-BBCDB51BD71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1FA7-429F-8389-B89E0F538E0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CE2090A-18CD-4D01-9D89-C1A8753A9D1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1FA7-429F-8389-B89E0F538E0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02678F9-4D70-4427-8E7E-A81B74D5AC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1FA7-429F-8389-B89E0F538E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'Rosemount Yield Data 2016'!$A$26:$A$28</c:f>
              <c:strCache>
                <c:ptCount val="3"/>
                <c:pt idx="0">
                  <c:v>Pennycress + Soybean</c:v>
                </c:pt>
                <c:pt idx="1">
                  <c:v>Camelina + Soybean</c:v>
                </c:pt>
                <c:pt idx="2">
                  <c:v>Mono-soybean</c:v>
                </c:pt>
              </c:strCache>
            </c:strRef>
          </c:cat>
          <c:val>
            <c:numRef>
              <c:f>'Rosemount Yield Data 2016'!$C$26:$C$28</c:f>
              <c:numCache>
                <c:formatCode>0.00</c:formatCode>
                <c:ptCount val="3"/>
                <c:pt idx="0">
                  <c:v>3432.33</c:v>
                </c:pt>
                <c:pt idx="1">
                  <c:v>3252.67</c:v>
                </c:pt>
                <c:pt idx="2">
                  <c:v>4365.67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'Rosemount Yield Data 2016'!$K$26:$K$28</c15:f>
                <c15:dlblRangeCache>
                  <c:ptCount val="3"/>
                  <c:pt idx="0">
                    <c:v>ab</c:v>
                  </c:pt>
                  <c:pt idx="1">
                    <c:v>a</c:v>
                  </c:pt>
                  <c:pt idx="2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1FA7-429F-8389-B89E0F538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-1610017120"/>
        <c:axId val="-1781310320"/>
      </c:barChart>
      <c:lineChart>
        <c:grouping val="standard"/>
        <c:varyColors val="0"/>
        <c:ser>
          <c:idx val="2"/>
          <c:order val="2"/>
          <c:tx>
            <c:strRef>
              <c:f>'Rosemount Yield Data 2016'!$J$25</c:f>
              <c:strCache>
                <c:ptCount val="1"/>
                <c:pt idx="0">
                  <c:v>Total Gross Profit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$</a:t>
                    </a:r>
                    <a:fld id="{0B1A562E-EF33-4093-9D3A-273FE4478462}" type="VALUE">
                      <a:rPr lang="en-US" smtClean="0"/>
                      <a:pPr/>
                      <a:t>[VALUE]</a:t>
                    </a:fld>
                    <a:endParaRPr lang="en-US" smtClean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FA7-429F-8389-B89E0F538E0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$</a:t>
                    </a:r>
                    <a:fld id="{4904F6B9-3B7C-479E-9B95-5DF7D80019AE}" type="VALUE">
                      <a:rPr lang="en-US" smtClean="0"/>
                      <a:pPr/>
                      <a:t>[VALUE]</a:t>
                    </a:fld>
                    <a:endParaRPr lang="en-US" smtClean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FA7-429F-8389-B89E0F538E0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$</a:t>
                    </a:r>
                    <a:fld id="{80716F4C-0FB7-406E-A76B-EBBBC37A0A01}" type="VALUE">
                      <a:rPr lang="en-US" smtClean="0"/>
                      <a:pPr/>
                      <a:t>[VALUE]</a:t>
                    </a:fld>
                    <a:endParaRPr lang="en-US" smtClean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FA7-429F-8389-B89E0F538E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'Rosemount Yield Data 2016'!$A$26:$A$28</c:f>
              <c:strCache>
                <c:ptCount val="3"/>
                <c:pt idx="0">
                  <c:v>Pennycress + Soybean</c:v>
                </c:pt>
                <c:pt idx="1">
                  <c:v>Camelina + Soybean</c:v>
                </c:pt>
                <c:pt idx="2">
                  <c:v>Mono-soybean</c:v>
                </c:pt>
              </c:strCache>
            </c:strRef>
          </c:cat>
          <c:val>
            <c:numRef>
              <c:f>'Rosemount Yield Data 2016'!$J$26:$J$28</c:f>
              <c:numCache>
                <c:formatCode>0.00</c:formatCode>
                <c:ptCount val="3"/>
                <c:pt idx="0">
                  <c:v>665.02</c:v>
                </c:pt>
                <c:pt idx="1">
                  <c:v>700.95</c:v>
                </c:pt>
                <c:pt idx="2">
                  <c:v>590.99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FA7-429F-8389-B89E0F538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609844896"/>
        <c:axId val="-1988539904"/>
      </c:lineChart>
      <c:catAx>
        <c:axId val="-1610017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Cropping 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81310320"/>
        <c:crosses val="autoZero"/>
        <c:auto val="1"/>
        <c:lblAlgn val="ctr"/>
        <c:lblOffset val="100"/>
        <c:noMultiLvlLbl val="0"/>
      </c:catAx>
      <c:valAx>
        <c:axId val="-178131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Yield (kg/ha)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10017120"/>
        <c:crosses val="autoZero"/>
        <c:crossBetween val="between"/>
      </c:valAx>
      <c:valAx>
        <c:axId val="-1988539904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Gross</a:t>
                </a:r>
                <a:r>
                  <a:rPr lang="en-US" sz="1800" b="1" baseline="0"/>
                  <a:t> profit ($/ac)</a:t>
                </a:r>
                <a:endParaRPr lang="en-US" sz="18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9844896"/>
        <c:crosses val="max"/>
        <c:crossBetween val="between"/>
      </c:valAx>
      <c:catAx>
        <c:axId val="-1609844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988539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pre-harvest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PC</c:v>
                </c:pt>
                <c:pt idx="1">
                  <c:v>CAM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251.74700000000001</c:v>
                </c:pt>
                <c:pt idx="1">
                  <c:v>2.6309999999999998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61-4EBE-8931-4C06A37C82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post-harvest</c:v>
                </c:pt>
              </c:strCache>
            </c:strRef>
          </c:tx>
          <c:spPr>
            <a:solidFill>
              <a:srgbClr val="CE1B22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PC</c:v>
                </c:pt>
                <c:pt idx="1">
                  <c:v>CAM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752.24699999999996</c:v>
                </c:pt>
                <c:pt idx="1">
                  <c:v>272.68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1-4EBE-8931-4C06A37C82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hand-harvest</c:v>
                </c:pt>
              </c:strCache>
            </c:strRef>
          </c:tx>
          <c:spPr>
            <a:solidFill>
              <a:srgbClr val="008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PC</c:v>
                </c:pt>
                <c:pt idx="1">
                  <c:v>CAM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931.58299999999997</c:v>
                </c:pt>
                <c:pt idx="1">
                  <c:v>701.35599999999897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61-4EBE-8931-4C06A37C8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42824976"/>
        <c:axId val="-1942823200"/>
      </c:barChart>
      <c:catAx>
        <c:axId val="-1942824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800000"/>
                </a:solidFill>
              </a:defRPr>
            </a:pPr>
            <a:endParaRPr lang="en-US"/>
          </a:p>
        </c:txPr>
        <c:crossAx val="-1942823200"/>
        <c:crosses val="autoZero"/>
        <c:auto val="1"/>
        <c:lblAlgn val="ctr"/>
        <c:lblOffset val="100"/>
        <c:noMultiLvlLbl val="0"/>
      </c:catAx>
      <c:valAx>
        <c:axId val="-1942823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800000"/>
                    </a:solidFill>
                  </a:defRPr>
                </a:pPr>
                <a:r>
                  <a:rPr lang="en-US" dirty="0" smtClean="0">
                    <a:solidFill>
                      <a:srgbClr val="800000"/>
                    </a:solidFill>
                  </a:rPr>
                  <a:t>Oilseed (</a:t>
                </a:r>
                <a:r>
                  <a:rPr lang="en-US" dirty="0" err="1" smtClean="0">
                    <a:solidFill>
                      <a:srgbClr val="800000"/>
                    </a:solidFill>
                  </a:rPr>
                  <a:t>lb</a:t>
                </a:r>
                <a:r>
                  <a:rPr lang="en-US" dirty="0" smtClean="0">
                    <a:solidFill>
                      <a:srgbClr val="800000"/>
                    </a:solidFill>
                  </a:rPr>
                  <a:t>/ac)</a:t>
                </a:r>
                <a:endParaRPr lang="en-US" dirty="0">
                  <a:solidFill>
                    <a:srgbClr val="800000"/>
                  </a:solidFill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800000"/>
                </a:solidFill>
              </a:defRPr>
            </a:pPr>
            <a:endParaRPr lang="en-US"/>
          </a:p>
        </c:txPr>
        <c:crossAx val="-194282497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overlay val="0"/>
      <c:txPr>
        <a:bodyPr/>
        <a:lstStyle/>
        <a:p>
          <a:pPr>
            <a:defRPr>
              <a:solidFill>
                <a:srgbClr val="8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B0A0B5-B797-4E31-B5F9-DB0449FB5DD2}" type="doc">
      <dgm:prSet loTypeId="urn:microsoft.com/office/officeart/2005/8/layout/hChevron3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C0940DB-9F99-4FB8-8742-0F7879A3A2E1}">
      <dgm:prSet phldrT="[Text]" custT="1"/>
      <dgm:spPr/>
      <dgm:t>
        <a:bodyPr/>
        <a:lstStyle/>
        <a:p>
          <a:r>
            <a:rPr lang="en-US" sz="1000" b="1" smtClean="0">
              <a:ln/>
            </a:rPr>
            <a:t>Aug.</a:t>
          </a:r>
          <a:endParaRPr lang="en-US" sz="1000" b="1" dirty="0">
            <a:ln/>
          </a:endParaRPr>
        </a:p>
      </dgm:t>
    </dgm:pt>
    <dgm:pt modelId="{315047D7-7A57-490E-AFA1-57D235096C68}" type="parTrans" cxnId="{C1E2DC60-4B84-4BA9-A5ED-B1B7210990D4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E026890C-2A20-47F3-B44A-E9F2F9841CEB}" type="sibTrans" cxnId="{C1E2DC60-4B84-4BA9-A5ED-B1B7210990D4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937C409B-A5C3-4B5E-A8AA-6A5C64F7578D}">
      <dgm:prSet phldrT="[Text]" custT="1"/>
      <dgm:spPr/>
      <dgm:t>
        <a:bodyPr/>
        <a:lstStyle/>
        <a:p>
          <a:r>
            <a:rPr lang="en-US" sz="1000" b="1" smtClean="0">
              <a:ln/>
            </a:rPr>
            <a:t>May</a:t>
          </a:r>
          <a:endParaRPr lang="en-US" sz="1000" b="1" dirty="0">
            <a:ln/>
          </a:endParaRPr>
        </a:p>
      </dgm:t>
    </dgm:pt>
    <dgm:pt modelId="{9E5324DC-8580-4F00-8AB9-BBA424475B4E}" type="parTrans" cxnId="{22C04359-4F77-4CBD-93DF-1DC53635E15A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11046B4A-19B2-4A03-B569-7A4EF58F610C}" type="sibTrans" cxnId="{22C04359-4F77-4CBD-93DF-1DC53635E15A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B05643B8-CED5-4507-A532-BA0E0981FFC2}">
      <dgm:prSet phldrT="[Text]" custT="1"/>
      <dgm:spPr/>
      <dgm:t>
        <a:bodyPr/>
        <a:lstStyle/>
        <a:p>
          <a:r>
            <a:rPr lang="en-US" sz="1000" b="1" smtClean="0">
              <a:ln/>
            </a:rPr>
            <a:t>June</a:t>
          </a:r>
          <a:endParaRPr lang="en-US" sz="1000" b="1" dirty="0">
            <a:ln/>
          </a:endParaRPr>
        </a:p>
      </dgm:t>
    </dgm:pt>
    <dgm:pt modelId="{6672B347-E7B7-43B0-8970-7AD0B930A858}" type="parTrans" cxnId="{7B01BB2E-D9DF-46D4-961C-736BD4E6EDBB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12D22145-DB52-4FD5-8AF3-ADA82EC3C044}" type="sibTrans" cxnId="{7B01BB2E-D9DF-46D4-961C-736BD4E6EDBB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D637EE81-DDAD-4612-918E-0D9006D27D6A}">
      <dgm:prSet custT="1"/>
      <dgm:spPr/>
      <dgm:t>
        <a:bodyPr/>
        <a:lstStyle/>
        <a:p>
          <a:r>
            <a:rPr lang="en-US" sz="1000" b="1" smtClean="0">
              <a:ln/>
            </a:rPr>
            <a:t>Sept.</a:t>
          </a:r>
          <a:endParaRPr lang="en-US" sz="1000" b="1" dirty="0">
            <a:ln/>
          </a:endParaRPr>
        </a:p>
      </dgm:t>
    </dgm:pt>
    <dgm:pt modelId="{FCF8D047-B58D-4F74-8577-A05A69FE7563}" type="parTrans" cxnId="{B509AE83-059E-4F8B-B0EA-67B2CB57005B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DF98EA37-5BFD-461B-9602-445B03D65902}" type="sibTrans" cxnId="{B509AE83-059E-4F8B-B0EA-67B2CB57005B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81D05543-AF98-4D87-9E58-1F28CB1B2191}">
      <dgm:prSet custT="1"/>
      <dgm:spPr/>
      <dgm:t>
        <a:bodyPr/>
        <a:lstStyle/>
        <a:p>
          <a:r>
            <a:rPr lang="en-US" sz="1000" b="1" smtClean="0">
              <a:ln/>
            </a:rPr>
            <a:t>Oct.</a:t>
          </a:r>
          <a:endParaRPr lang="en-US" sz="1000" b="1" dirty="0">
            <a:ln/>
          </a:endParaRPr>
        </a:p>
      </dgm:t>
    </dgm:pt>
    <dgm:pt modelId="{A8A6A260-AA2A-4459-A993-F160A8FA79E6}" type="parTrans" cxnId="{C84E1D3B-695E-444C-B930-6D3A821CF2A0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81B1FD30-3CAA-41D3-A02E-DA29F1588ED9}" type="sibTrans" cxnId="{C84E1D3B-695E-444C-B930-6D3A821CF2A0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1184C817-2653-4591-9315-ABBE433AD89C}">
      <dgm:prSet custT="1"/>
      <dgm:spPr/>
      <dgm:t>
        <a:bodyPr/>
        <a:lstStyle/>
        <a:p>
          <a:r>
            <a:rPr lang="en-US" sz="1000" b="1" dirty="0" smtClean="0">
              <a:ln/>
            </a:rPr>
            <a:t>Nov.</a:t>
          </a:r>
          <a:endParaRPr lang="en-US" sz="1000" b="1" dirty="0">
            <a:ln/>
          </a:endParaRPr>
        </a:p>
      </dgm:t>
    </dgm:pt>
    <dgm:pt modelId="{72B3C3E1-43A4-461D-9B42-53A008884AC7}" type="parTrans" cxnId="{87C106D7-0B1B-49A9-80A1-0EFBA643117B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CB23F465-AA26-48A0-8E9A-318422A2E5FF}" type="sibTrans" cxnId="{87C106D7-0B1B-49A9-80A1-0EFBA643117B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53065295-F4F6-4818-8135-47FB5A03D14E}">
      <dgm:prSet custT="1"/>
      <dgm:spPr/>
      <dgm:t>
        <a:bodyPr/>
        <a:lstStyle/>
        <a:p>
          <a:r>
            <a:rPr lang="en-US" sz="1000" b="1" dirty="0" smtClean="0">
              <a:ln/>
            </a:rPr>
            <a:t>Mar.</a:t>
          </a:r>
          <a:endParaRPr lang="en-US" sz="1000" b="1" dirty="0">
            <a:ln/>
          </a:endParaRPr>
        </a:p>
      </dgm:t>
    </dgm:pt>
    <dgm:pt modelId="{CE129817-EDDC-4957-8B12-C18CF30AD372}" type="parTrans" cxnId="{2D685EE5-8787-4FBA-B4C9-FC57E74A48DE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EEAD5309-FB43-4B2B-9F6A-2DC46D2E0943}" type="sibTrans" cxnId="{2D685EE5-8787-4FBA-B4C9-FC57E74A48DE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0713AF0A-3278-4124-8D78-2A6D913B914A}">
      <dgm:prSet custT="1"/>
      <dgm:spPr/>
      <dgm:t>
        <a:bodyPr/>
        <a:lstStyle/>
        <a:p>
          <a:r>
            <a:rPr lang="en-US" sz="1000" b="1" smtClean="0">
              <a:ln/>
            </a:rPr>
            <a:t>Apr.</a:t>
          </a:r>
          <a:endParaRPr lang="en-US" sz="1000" b="1" dirty="0">
            <a:ln/>
          </a:endParaRPr>
        </a:p>
      </dgm:t>
    </dgm:pt>
    <dgm:pt modelId="{937BC0AB-4A7F-46CC-B7A0-5D8E03BA08B6}" type="parTrans" cxnId="{12B43497-2732-43EA-BA06-62E6A7C283FE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56ED7171-F371-4EE8-AC46-A74C6BF41C31}" type="sibTrans" cxnId="{12B43497-2732-43EA-BA06-62E6A7C283FE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212DD66F-9682-4CE8-818F-1EC6FEFCAA8E}">
      <dgm:prSet custT="1"/>
      <dgm:spPr/>
      <dgm:t>
        <a:bodyPr/>
        <a:lstStyle/>
        <a:p>
          <a:r>
            <a:rPr lang="en-US" sz="1000" b="1" smtClean="0">
              <a:ln/>
            </a:rPr>
            <a:t>July</a:t>
          </a:r>
          <a:endParaRPr lang="en-US" sz="1000" b="1" dirty="0">
            <a:ln/>
          </a:endParaRPr>
        </a:p>
      </dgm:t>
    </dgm:pt>
    <dgm:pt modelId="{B5F44AB6-64C2-4ED8-9550-A97A50F68CAE}" type="parTrans" cxnId="{53363C7B-2865-47ED-A14B-4103BDFA7A46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2B2C922B-B472-4B4E-AF2D-ECE478CF21A2}" type="sibTrans" cxnId="{53363C7B-2865-47ED-A14B-4103BDFA7A46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AA5B2361-6DD9-40F1-B509-0686F0D6485A}">
      <dgm:prSet custT="1"/>
      <dgm:spPr/>
      <dgm:t>
        <a:bodyPr/>
        <a:lstStyle/>
        <a:p>
          <a:r>
            <a:rPr lang="en-US" sz="1000" b="1" smtClean="0">
              <a:ln/>
            </a:rPr>
            <a:t>Aug.</a:t>
          </a:r>
          <a:endParaRPr lang="en-US" sz="1000" b="1" dirty="0">
            <a:ln/>
          </a:endParaRPr>
        </a:p>
      </dgm:t>
    </dgm:pt>
    <dgm:pt modelId="{41AC6F5E-98DB-4F56-97C1-E895DE51126A}" type="parTrans" cxnId="{94963627-F1F6-4F3A-A5D4-B0CE179DE782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AF3BF4D2-5F12-4F85-BE93-0D88D7A97EE7}" type="sibTrans" cxnId="{94963627-F1F6-4F3A-A5D4-B0CE179DE782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EC47B6A9-81D2-439D-8AD1-DD654CA5AD08}">
      <dgm:prSet custT="1"/>
      <dgm:spPr/>
      <dgm:t>
        <a:bodyPr/>
        <a:lstStyle/>
        <a:p>
          <a:r>
            <a:rPr lang="en-US" sz="1000" b="1" smtClean="0">
              <a:ln/>
            </a:rPr>
            <a:t>Sept.</a:t>
          </a:r>
          <a:endParaRPr lang="en-US" sz="1000" b="1" dirty="0">
            <a:ln/>
          </a:endParaRPr>
        </a:p>
      </dgm:t>
    </dgm:pt>
    <dgm:pt modelId="{58F80A5C-94DC-411C-AC12-E2832CD69CF3}" type="parTrans" cxnId="{67877521-7CD6-4BE9-B329-8F1FBF577567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8ED1AE0F-1D5D-4F0E-AE2C-69D313D8E727}" type="sibTrans" cxnId="{67877521-7CD6-4BE9-B329-8F1FBF577567}">
      <dgm:prSet/>
      <dgm:spPr/>
      <dgm:t>
        <a:bodyPr/>
        <a:lstStyle/>
        <a:p>
          <a:endParaRPr lang="en-US" sz="1800" b="1">
            <a:ln>
              <a:noFill/>
            </a:ln>
            <a:solidFill>
              <a:schemeClr val="bg1"/>
            </a:solidFill>
          </a:endParaRPr>
        </a:p>
      </dgm:t>
    </dgm:pt>
    <dgm:pt modelId="{F683385B-B9D8-ED44-98DB-962EFE8A823E}">
      <dgm:prSet custT="1"/>
      <dgm:spPr/>
      <dgm:t>
        <a:bodyPr/>
        <a:lstStyle/>
        <a:p>
          <a:r>
            <a:rPr lang="en-US" sz="1000" b="1" dirty="0" smtClean="0">
              <a:ln/>
            </a:rPr>
            <a:t>Oct.</a:t>
          </a:r>
          <a:endParaRPr lang="en-US" sz="1000" b="1" dirty="0">
            <a:ln/>
          </a:endParaRPr>
        </a:p>
      </dgm:t>
    </dgm:pt>
    <dgm:pt modelId="{5D19AA96-A7CF-CB48-A3D8-D19BE4B7365D}" type="parTrans" cxnId="{A036CC09-D1CD-FD43-8857-25E41517D8BF}">
      <dgm:prSet/>
      <dgm:spPr/>
      <dgm:t>
        <a:bodyPr/>
        <a:lstStyle/>
        <a:p>
          <a:endParaRPr lang="en-US"/>
        </a:p>
      </dgm:t>
    </dgm:pt>
    <dgm:pt modelId="{8D6D5285-B6D0-E44C-BA26-7691E0BDD244}" type="sibTrans" cxnId="{A036CC09-D1CD-FD43-8857-25E41517D8BF}">
      <dgm:prSet/>
      <dgm:spPr/>
      <dgm:t>
        <a:bodyPr/>
        <a:lstStyle/>
        <a:p>
          <a:endParaRPr lang="en-US"/>
        </a:p>
      </dgm:t>
    </dgm:pt>
    <dgm:pt modelId="{FFDFCFEF-899C-A84E-9FB8-0264A07E3437}">
      <dgm:prSet custT="1"/>
      <dgm:spPr/>
      <dgm:t>
        <a:bodyPr/>
        <a:lstStyle/>
        <a:p>
          <a:r>
            <a:rPr lang="en-US" sz="1000" b="1" dirty="0" smtClean="0">
              <a:ln/>
            </a:rPr>
            <a:t>Nov.</a:t>
          </a:r>
          <a:endParaRPr lang="en-US" sz="1000" b="1" dirty="0">
            <a:ln/>
          </a:endParaRPr>
        </a:p>
      </dgm:t>
    </dgm:pt>
    <dgm:pt modelId="{71AE0672-EEFF-6841-B183-361DD51BC0E1}" type="parTrans" cxnId="{D12FFB59-8C09-A941-99BC-DBACC6B1EE2E}">
      <dgm:prSet/>
      <dgm:spPr/>
      <dgm:t>
        <a:bodyPr/>
        <a:lstStyle/>
        <a:p>
          <a:endParaRPr lang="en-US"/>
        </a:p>
      </dgm:t>
    </dgm:pt>
    <dgm:pt modelId="{CE5F2089-AD0D-134A-8083-6B5BDCC5F8BD}" type="sibTrans" cxnId="{D12FFB59-8C09-A941-99BC-DBACC6B1EE2E}">
      <dgm:prSet/>
      <dgm:spPr/>
      <dgm:t>
        <a:bodyPr/>
        <a:lstStyle/>
        <a:p>
          <a:endParaRPr lang="en-US"/>
        </a:p>
      </dgm:t>
    </dgm:pt>
    <dgm:pt modelId="{AD69A226-6EA5-4B88-BDA6-4EE9D65A9BC5}" type="pres">
      <dgm:prSet presAssocID="{39B0A0B5-B797-4E31-B5F9-DB0449FB5D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B2EC25-E93E-41C9-B308-F6A35BF18E12}" type="pres">
      <dgm:prSet presAssocID="{BC0940DB-9F99-4FB8-8742-0F7879A3A2E1}" presName="parTxOnly" presStyleLbl="node1" presStyleIdx="0" presStyleCnt="13" custLinFactNeighborX="4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FD4807-7C6A-4C81-AED8-CA7B8D3EBA44}" type="pres">
      <dgm:prSet presAssocID="{E026890C-2A20-47F3-B44A-E9F2F9841CEB}" presName="parSpace" presStyleCnt="0"/>
      <dgm:spPr/>
      <dgm:t>
        <a:bodyPr/>
        <a:lstStyle/>
        <a:p>
          <a:endParaRPr lang="en-US"/>
        </a:p>
      </dgm:t>
    </dgm:pt>
    <dgm:pt modelId="{687639D1-0DA9-4148-A357-F2C3984249B0}" type="pres">
      <dgm:prSet presAssocID="{D637EE81-DDAD-4612-918E-0D9006D27D6A}" presName="parTxOnly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BF3FD0-4CBE-4EC5-90E5-7E82447C4A32}" type="pres">
      <dgm:prSet presAssocID="{DF98EA37-5BFD-461B-9602-445B03D65902}" presName="parSpace" presStyleCnt="0"/>
      <dgm:spPr/>
      <dgm:t>
        <a:bodyPr/>
        <a:lstStyle/>
        <a:p>
          <a:endParaRPr lang="en-US"/>
        </a:p>
      </dgm:t>
    </dgm:pt>
    <dgm:pt modelId="{4B122744-2980-4D49-96F5-0DB8BD23C4EA}" type="pres">
      <dgm:prSet presAssocID="{81D05543-AF98-4D87-9E58-1F28CB1B2191}" presName="parTxOnly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FB100-77B7-4C21-831D-2724128DD048}" type="pres">
      <dgm:prSet presAssocID="{81B1FD30-3CAA-41D3-A02E-DA29F1588ED9}" presName="parSpace" presStyleCnt="0"/>
      <dgm:spPr/>
      <dgm:t>
        <a:bodyPr/>
        <a:lstStyle/>
        <a:p>
          <a:endParaRPr lang="en-US"/>
        </a:p>
      </dgm:t>
    </dgm:pt>
    <dgm:pt modelId="{567DB26C-C74A-402F-B508-851124E46491}" type="pres">
      <dgm:prSet presAssocID="{1184C817-2653-4591-9315-ABBE433AD89C}" presName="parTxOnly" presStyleLbl="node1" presStyleIdx="3" presStyleCnt="13" custLinFactNeighborX="-14952" custLinFactNeighborY="5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515AC7-48E0-47BF-BEE9-ECB473FBC4B7}" type="pres">
      <dgm:prSet presAssocID="{CB23F465-AA26-48A0-8E9A-318422A2E5FF}" presName="parSpace" presStyleCnt="0"/>
      <dgm:spPr/>
      <dgm:t>
        <a:bodyPr/>
        <a:lstStyle/>
        <a:p>
          <a:endParaRPr lang="en-US"/>
        </a:p>
      </dgm:t>
    </dgm:pt>
    <dgm:pt modelId="{31C75EB7-C0BD-429F-8699-11676EBDB6CA}" type="pres">
      <dgm:prSet presAssocID="{53065295-F4F6-4818-8135-47FB5A03D14E}" presName="parTxOnly" presStyleLbl="node1" presStyleIdx="4" presStyleCnt="13" custLinFactNeighborX="60159" custLinFactNeighborY="-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1EE77A-A7CE-4341-8747-75AA57136C8B}" type="pres">
      <dgm:prSet presAssocID="{EEAD5309-FB43-4B2B-9F6A-2DC46D2E0943}" presName="parSpace" presStyleCnt="0"/>
      <dgm:spPr/>
      <dgm:t>
        <a:bodyPr/>
        <a:lstStyle/>
        <a:p>
          <a:endParaRPr lang="en-US"/>
        </a:p>
      </dgm:t>
    </dgm:pt>
    <dgm:pt modelId="{406E5B64-F342-4860-B5A3-5511F1B32F96}" type="pres">
      <dgm:prSet presAssocID="{0713AF0A-3278-4124-8D78-2A6D913B914A}" presName="parTxOnly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F2D79-A552-4FE0-AAD4-D3F47E91588A}" type="pres">
      <dgm:prSet presAssocID="{56ED7171-F371-4EE8-AC46-A74C6BF41C31}" presName="parSpace" presStyleCnt="0"/>
      <dgm:spPr/>
      <dgm:t>
        <a:bodyPr/>
        <a:lstStyle/>
        <a:p>
          <a:endParaRPr lang="en-US"/>
        </a:p>
      </dgm:t>
    </dgm:pt>
    <dgm:pt modelId="{59B1FA3A-ADD8-4E25-B47F-E4AA0B67E67B}" type="pres">
      <dgm:prSet presAssocID="{937C409B-A5C3-4B5E-A8AA-6A5C64F7578D}" presName="parTxOnly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2B7BE-D0B5-49CD-BA1D-87D0CE05CF4F}" type="pres">
      <dgm:prSet presAssocID="{11046B4A-19B2-4A03-B569-7A4EF58F610C}" presName="parSpace" presStyleCnt="0"/>
      <dgm:spPr/>
      <dgm:t>
        <a:bodyPr/>
        <a:lstStyle/>
        <a:p>
          <a:endParaRPr lang="en-US"/>
        </a:p>
      </dgm:t>
    </dgm:pt>
    <dgm:pt modelId="{98E54BF2-3494-4971-9ED5-AC674952CD75}" type="pres">
      <dgm:prSet presAssocID="{B05643B8-CED5-4507-A532-BA0E0981FFC2}" presName="parTxOnly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519796-9755-4D59-8746-AEDE0A4A4614}" type="pres">
      <dgm:prSet presAssocID="{12D22145-DB52-4FD5-8AF3-ADA82EC3C044}" presName="parSpace" presStyleCnt="0"/>
      <dgm:spPr/>
      <dgm:t>
        <a:bodyPr/>
        <a:lstStyle/>
        <a:p>
          <a:endParaRPr lang="en-US"/>
        </a:p>
      </dgm:t>
    </dgm:pt>
    <dgm:pt modelId="{F037D549-C028-4FE7-A429-3D25BFF08B48}" type="pres">
      <dgm:prSet presAssocID="{212DD66F-9682-4CE8-818F-1EC6FEFCAA8E}" presName="parTxOnly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891818-778F-4D2C-9FCA-17F40CB666D3}" type="pres">
      <dgm:prSet presAssocID="{2B2C922B-B472-4B4E-AF2D-ECE478CF21A2}" presName="parSpace" presStyleCnt="0"/>
      <dgm:spPr/>
      <dgm:t>
        <a:bodyPr/>
        <a:lstStyle/>
        <a:p>
          <a:endParaRPr lang="en-US"/>
        </a:p>
      </dgm:t>
    </dgm:pt>
    <dgm:pt modelId="{8C7C0C11-8E30-499D-9E09-AB75DD30053E}" type="pres">
      <dgm:prSet presAssocID="{AA5B2361-6DD9-40F1-B509-0686F0D6485A}" presName="parTxOnly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79131-9E4E-4720-8288-96AC43FBB9F3}" type="pres">
      <dgm:prSet presAssocID="{AF3BF4D2-5F12-4F85-BE93-0D88D7A97EE7}" presName="parSpace" presStyleCnt="0"/>
      <dgm:spPr/>
      <dgm:t>
        <a:bodyPr/>
        <a:lstStyle/>
        <a:p>
          <a:endParaRPr lang="en-US"/>
        </a:p>
      </dgm:t>
    </dgm:pt>
    <dgm:pt modelId="{07A00557-0CC8-41FB-84E0-8130B5B64D0E}" type="pres">
      <dgm:prSet presAssocID="{EC47B6A9-81D2-439D-8AD1-DD654CA5AD08}" presName="parTxOnly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49F436-9E9B-A94E-BAFD-C7F24D1C3AD2}" type="pres">
      <dgm:prSet presAssocID="{8ED1AE0F-1D5D-4F0E-AE2C-69D313D8E727}" presName="parSpace" presStyleCnt="0"/>
      <dgm:spPr/>
    </dgm:pt>
    <dgm:pt modelId="{14A12D0F-E74D-F842-A74A-0A0D4371845E}" type="pres">
      <dgm:prSet presAssocID="{F683385B-B9D8-ED44-98DB-962EFE8A823E}" presName="parTxOnly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9C2ED-61D1-FB4A-88CC-AAACEEB830BF}" type="pres">
      <dgm:prSet presAssocID="{8D6D5285-B6D0-E44C-BA26-7691E0BDD244}" presName="parSpace" presStyleCnt="0"/>
      <dgm:spPr/>
    </dgm:pt>
    <dgm:pt modelId="{89D856ED-224E-6D40-864D-EAB8CD74E0AE}" type="pres">
      <dgm:prSet presAssocID="{FFDFCFEF-899C-A84E-9FB8-0264A07E3437}" presName="parTxOnly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9DC962-68B0-2747-AADF-335CB0B36E32}" type="presOf" srcId="{F683385B-B9D8-ED44-98DB-962EFE8A823E}" destId="{14A12D0F-E74D-F842-A74A-0A0D4371845E}" srcOrd="0" destOrd="0" presId="urn:microsoft.com/office/officeart/2005/8/layout/hChevron3"/>
    <dgm:cxn modelId="{8BBB651D-A61F-0746-B737-B636966D83A1}" type="presOf" srcId="{81D05543-AF98-4D87-9E58-1F28CB1B2191}" destId="{4B122744-2980-4D49-96F5-0DB8BD23C4EA}" srcOrd="0" destOrd="0" presId="urn:microsoft.com/office/officeart/2005/8/layout/hChevron3"/>
    <dgm:cxn modelId="{D2B23D90-3311-E74D-B63A-6E80EA53DE66}" type="presOf" srcId="{1184C817-2653-4591-9315-ABBE433AD89C}" destId="{567DB26C-C74A-402F-B508-851124E46491}" srcOrd="0" destOrd="0" presId="urn:microsoft.com/office/officeart/2005/8/layout/hChevron3"/>
    <dgm:cxn modelId="{A5BE5038-D85A-3A4D-9A1F-612F4D0C4AA1}" type="presOf" srcId="{0713AF0A-3278-4124-8D78-2A6D913B914A}" destId="{406E5B64-F342-4860-B5A3-5511F1B32F96}" srcOrd="0" destOrd="0" presId="urn:microsoft.com/office/officeart/2005/8/layout/hChevron3"/>
    <dgm:cxn modelId="{C84E1D3B-695E-444C-B930-6D3A821CF2A0}" srcId="{39B0A0B5-B797-4E31-B5F9-DB0449FB5DD2}" destId="{81D05543-AF98-4D87-9E58-1F28CB1B2191}" srcOrd="2" destOrd="0" parTransId="{A8A6A260-AA2A-4459-A993-F160A8FA79E6}" sibTransId="{81B1FD30-3CAA-41D3-A02E-DA29F1588ED9}"/>
    <dgm:cxn modelId="{87C106D7-0B1B-49A9-80A1-0EFBA643117B}" srcId="{39B0A0B5-B797-4E31-B5F9-DB0449FB5DD2}" destId="{1184C817-2653-4591-9315-ABBE433AD89C}" srcOrd="3" destOrd="0" parTransId="{72B3C3E1-43A4-461D-9B42-53A008884AC7}" sibTransId="{CB23F465-AA26-48A0-8E9A-318422A2E5FF}"/>
    <dgm:cxn modelId="{53363C7B-2865-47ED-A14B-4103BDFA7A46}" srcId="{39B0A0B5-B797-4E31-B5F9-DB0449FB5DD2}" destId="{212DD66F-9682-4CE8-818F-1EC6FEFCAA8E}" srcOrd="8" destOrd="0" parTransId="{B5F44AB6-64C2-4ED8-9550-A97A50F68CAE}" sibTransId="{2B2C922B-B472-4B4E-AF2D-ECE478CF21A2}"/>
    <dgm:cxn modelId="{67877521-7CD6-4BE9-B329-8F1FBF577567}" srcId="{39B0A0B5-B797-4E31-B5F9-DB0449FB5DD2}" destId="{EC47B6A9-81D2-439D-8AD1-DD654CA5AD08}" srcOrd="10" destOrd="0" parTransId="{58F80A5C-94DC-411C-AC12-E2832CD69CF3}" sibTransId="{8ED1AE0F-1D5D-4F0E-AE2C-69D313D8E727}"/>
    <dgm:cxn modelId="{2D685EE5-8787-4FBA-B4C9-FC57E74A48DE}" srcId="{39B0A0B5-B797-4E31-B5F9-DB0449FB5DD2}" destId="{53065295-F4F6-4818-8135-47FB5A03D14E}" srcOrd="4" destOrd="0" parTransId="{CE129817-EDDC-4957-8B12-C18CF30AD372}" sibTransId="{EEAD5309-FB43-4B2B-9F6A-2DC46D2E0943}"/>
    <dgm:cxn modelId="{7B01BB2E-D9DF-46D4-961C-736BD4E6EDBB}" srcId="{39B0A0B5-B797-4E31-B5F9-DB0449FB5DD2}" destId="{B05643B8-CED5-4507-A532-BA0E0981FFC2}" srcOrd="7" destOrd="0" parTransId="{6672B347-E7B7-43B0-8970-7AD0B930A858}" sibTransId="{12D22145-DB52-4FD5-8AF3-ADA82EC3C044}"/>
    <dgm:cxn modelId="{5EAB2356-FA37-6742-BD4F-1FA7DF86A7EC}" type="presOf" srcId="{212DD66F-9682-4CE8-818F-1EC6FEFCAA8E}" destId="{F037D549-C028-4FE7-A429-3D25BFF08B48}" srcOrd="0" destOrd="0" presId="urn:microsoft.com/office/officeart/2005/8/layout/hChevron3"/>
    <dgm:cxn modelId="{3F988356-62AC-1E4C-80C5-6C696DCD21B3}" type="presOf" srcId="{EC47B6A9-81D2-439D-8AD1-DD654CA5AD08}" destId="{07A00557-0CC8-41FB-84E0-8130B5B64D0E}" srcOrd="0" destOrd="0" presId="urn:microsoft.com/office/officeart/2005/8/layout/hChevron3"/>
    <dgm:cxn modelId="{B509AE83-059E-4F8B-B0EA-67B2CB57005B}" srcId="{39B0A0B5-B797-4E31-B5F9-DB0449FB5DD2}" destId="{D637EE81-DDAD-4612-918E-0D9006D27D6A}" srcOrd="1" destOrd="0" parTransId="{FCF8D047-B58D-4F74-8577-A05A69FE7563}" sibTransId="{DF98EA37-5BFD-461B-9602-445B03D65902}"/>
    <dgm:cxn modelId="{94963627-F1F6-4F3A-A5D4-B0CE179DE782}" srcId="{39B0A0B5-B797-4E31-B5F9-DB0449FB5DD2}" destId="{AA5B2361-6DD9-40F1-B509-0686F0D6485A}" srcOrd="9" destOrd="0" parTransId="{41AC6F5E-98DB-4F56-97C1-E895DE51126A}" sibTransId="{AF3BF4D2-5F12-4F85-BE93-0D88D7A97EE7}"/>
    <dgm:cxn modelId="{A920F72C-1082-834C-8B92-618CF1A46D29}" type="presOf" srcId="{53065295-F4F6-4818-8135-47FB5A03D14E}" destId="{31C75EB7-C0BD-429F-8699-11676EBDB6CA}" srcOrd="0" destOrd="0" presId="urn:microsoft.com/office/officeart/2005/8/layout/hChevron3"/>
    <dgm:cxn modelId="{EAF6F695-9240-C54F-B7FC-57B37319738E}" type="presOf" srcId="{AA5B2361-6DD9-40F1-B509-0686F0D6485A}" destId="{8C7C0C11-8E30-499D-9E09-AB75DD30053E}" srcOrd="0" destOrd="0" presId="urn:microsoft.com/office/officeart/2005/8/layout/hChevron3"/>
    <dgm:cxn modelId="{A036CC09-D1CD-FD43-8857-25E41517D8BF}" srcId="{39B0A0B5-B797-4E31-B5F9-DB0449FB5DD2}" destId="{F683385B-B9D8-ED44-98DB-962EFE8A823E}" srcOrd="11" destOrd="0" parTransId="{5D19AA96-A7CF-CB48-A3D8-D19BE4B7365D}" sibTransId="{8D6D5285-B6D0-E44C-BA26-7691E0BDD244}"/>
    <dgm:cxn modelId="{22C04359-4F77-4CBD-93DF-1DC53635E15A}" srcId="{39B0A0B5-B797-4E31-B5F9-DB0449FB5DD2}" destId="{937C409B-A5C3-4B5E-A8AA-6A5C64F7578D}" srcOrd="6" destOrd="0" parTransId="{9E5324DC-8580-4F00-8AB9-BBA424475B4E}" sibTransId="{11046B4A-19B2-4A03-B569-7A4EF58F610C}"/>
    <dgm:cxn modelId="{064AC5F1-B11A-A440-81FB-05D36421C788}" type="presOf" srcId="{39B0A0B5-B797-4E31-B5F9-DB0449FB5DD2}" destId="{AD69A226-6EA5-4B88-BDA6-4EE9D65A9BC5}" srcOrd="0" destOrd="0" presId="urn:microsoft.com/office/officeart/2005/8/layout/hChevron3"/>
    <dgm:cxn modelId="{838F5E7E-2224-E54C-A82F-FDBA39293CF3}" type="presOf" srcId="{BC0940DB-9F99-4FB8-8742-0F7879A3A2E1}" destId="{BFB2EC25-E93E-41C9-B308-F6A35BF18E12}" srcOrd="0" destOrd="0" presId="urn:microsoft.com/office/officeart/2005/8/layout/hChevron3"/>
    <dgm:cxn modelId="{F4944DFE-1721-1F43-ACFB-F99C2E913DF3}" type="presOf" srcId="{FFDFCFEF-899C-A84E-9FB8-0264A07E3437}" destId="{89D856ED-224E-6D40-864D-EAB8CD74E0AE}" srcOrd="0" destOrd="0" presId="urn:microsoft.com/office/officeart/2005/8/layout/hChevron3"/>
    <dgm:cxn modelId="{C1E2DC60-4B84-4BA9-A5ED-B1B7210990D4}" srcId="{39B0A0B5-B797-4E31-B5F9-DB0449FB5DD2}" destId="{BC0940DB-9F99-4FB8-8742-0F7879A3A2E1}" srcOrd="0" destOrd="0" parTransId="{315047D7-7A57-490E-AFA1-57D235096C68}" sibTransId="{E026890C-2A20-47F3-B44A-E9F2F9841CEB}"/>
    <dgm:cxn modelId="{922803D9-2533-614F-A424-9D01FC1963B0}" type="presOf" srcId="{D637EE81-DDAD-4612-918E-0D9006D27D6A}" destId="{687639D1-0DA9-4148-A357-F2C3984249B0}" srcOrd="0" destOrd="0" presId="urn:microsoft.com/office/officeart/2005/8/layout/hChevron3"/>
    <dgm:cxn modelId="{DEDD75A4-AB77-884C-84F8-8E95D43E9BFD}" type="presOf" srcId="{937C409B-A5C3-4B5E-A8AA-6A5C64F7578D}" destId="{59B1FA3A-ADD8-4E25-B47F-E4AA0B67E67B}" srcOrd="0" destOrd="0" presId="urn:microsoft.com/office/officeart/2005/8/layout/hChevron3"/>
    <dgm:cxn modelId="{12B43497-2732-43EA-BA06-62E6A7C283FE}" srcId="{39B0A0B5-B797-4E31-B5F9-DB0449FB5DD2}" destId="{0713AF0A-3278-4124-8D78-2A6D913B914A}" srcOrd="5" destOrd="0" parTransId="{937BC0AB-4A7F-46CC-B7A0-5D8E03BA08B6}" sibTransId="{56ED7171-F371-4EE8-AC46-A74C6BF41C31}"/>
    <dgm:cxn modelId="{42AE91CC-5341-454A-84F3-CE52D4388057}" type="presOf" srcId="{B05643B8-CED5-4507-A532-BA0E0981FFC2}" destId="{98E54BF2-3494-4971-9ED5-AC674952CD75}" srcOrd="0" destOrd="0" presId="urn:microsoft.com/office/officeart/2005/8/layout/hChevron3"/>
    <dgm:cxn modelId="{D12FFB59-8C09-A941-99BC-DBACC6B1EE2E}" srcId="{39B0A0B5-B797-4E31-B5F9-DB0449FB5DD2}" destId="{FFDFCFEF-899C-A84E-9FB8-0264A07E3437}" srcOrd="12" destOrd="0" parTransId="{71AE0672-EEFF-6841-B183-361DD51BC0E1}" sibTransId="{CE5F2089-AD0D-134A-8083-6B5BDCC5F8BD}"/>
    <dgm:cxn modelId="{42165D47-5AFE-0446-85D7-8860ECEFEA7D}" type="presParOf" srcId="{AD69A226-6EA5-4B88-BDA6-4EE9D65A9BC5}" destId="{BFB2EC25-E93E-41C9-B308-F6A35BF18E12}" srcOrd="0" destOrd="0" presId="urn:microsoft.com/office/officeart/2005/8/layout/hChevron3"/>
    <dgm:cxn modelId="{60158D0A-E469-F842-BD5F-C1B1AECB7EBB}" type="presParOf" srcId="{AD69A226-6EA5-4B88-BDA6-4EE9D65A9BC5}" destId="{48FD4807-7C6A-4C81-AED8-CA7B8D3EBA44}" srcOrd="1" destOrd="0" presId="urn:microsoft.com/office/officeart/2005/8/layout/hChevron3"/>
    <dgm:cxn modelId="{D2031062-6684-E340-8569-AC56E0FE5B21}" type="presParOf" srcId="{AD69A226-6EA5-4B88-BDA6-4EE9D65A9BC5}" destId="{687639D1-0DA9-4148-A357-F2C3984249B0}" srcOrd="2" destOrd="0" presId="urn:microsoft.com/office/officeart/2005/8/layout/hChevron3"/>
    <dgm:cxn modelId="{552046AA-B026-BA4D-8111-8024A0AF15E3}" type="presParOf" srcId="{AD69A226-6EA5-4B88-BDA6-4EE9D65A9BC5}" destId="{AEBF3FD0-4CBE-4EC5-90E5-7E82447C4A32}" srcOrd="3" destOrd="0" presId="urn:microsoft.com/office/officeart/2005/8/layout/hChevron3"/>
    <dgm:cxn modelId="{9B974574-A8BC-724D-A545-8960AC7FE376}" type="presParOf" srcId="{AD69A226-6EA5-4B88-BDA6-4EE9D65A9BC5}" destId="{4B122744-2980-4D49-96F5-0DB8BD23C4EA}" srcOrd="4" destOrd="0" presId="urn:microsoft.com/office/officeart/2005/8/layout/hChevron3"/>
    <dgm:cxn modelId="{F48941FB-E4DB-B649-BBDE-5E4BF734D91E}" type="presParOf" srcId="{AD69A226-6EA5-4B88-BDA6-4EE9D65A9BC5}" destId="{85EFB100-77B7-4C21-831D-2724128DD048}" srcOrd="5" destOrd="0" presId="urn:microsoft.com/office/officeart/2005/8/layout/hChevron3"/>
    <dgm:cxn modelId="{609C29CD-E45B-9E45-A06E-933E9B89C3DC}" type="presParOf" srcId="{AD69A226-6EA5-4B88-BDA6-4EE9D65A9BC5}" destId="{567DB26C-C74A-402F-B508-851124E46491}" srcOrd="6" destOrd="0" presId="urn:microsoft.com/office/officeart/2005/8/layout/hChevron3"/>
    <dgm:cxn modelId="{46DD41D3-340E-0243-ABB6-4E84A89DFD40}" type="presParOf" srcId="{AD69A226-6EA5-4B88-BDA6-4EE9D65A9BC5}" destId="{8D515AC7-48E0-47BF-BEE9-ECB473FBC4B7}" srcOrd="7" destOrd="0" presId="urn:microsoft.com/office/officeart/2005/8/layout/hChevron3"/>
    <dgm:cxn modelId="{43A20262-AC82-7044-BD31-A23D541DB125}" type="presParOf" srcId="{AD69A226-6EA5-4B88-BDA6-4EE9D65A9BC5}" destId="{31C75EB7-C0BD-429F-8699-11676EBDB6CA}" srcOrd="8" destOrd="0" presId="urn:microsoft.com/office/officeart/2005/8/layout/hChevron3"/>
    <dgm:cxn modelId="{16216CF1-6B4C-6641-AAD2-05263E308E51}" type="presParOf" srcId="{AD69A226-6EA5-4B88-BDA6-4EE9D65A9BC5}" destId="{1D1EE77A-A7CE-4341-8747-75AA57136C8B}" srcOrd="9" destOrd="0" presId="urn:microsoft.com/office/officeart/2005/8/layout/hChevron3"/>
    <dgm:cxn modelId="{EED4B084-D233-EF4C-9C52-BF761EE9B8F3}" type="presParOf" srcId="{AD69A226-6EA5-4B88-BDA6-4EE9D65A9BC5}" destId="{406E5B64-F342-4860-B5A3-5511F1B32F96}" srcOrd="10" destOrd="0" presId="urn:microsoft.com/office/officeart/2005/8/layout/hChevron3"/>
    <dgm:cxn modelId="{13B50795-8D34-A844-A943-AD9E09C96191}" type="presParOf" srcId="{AD69A226-6EA5-4B88-BDA6-4EE9D65A9BC5}" destId="{D3EF2D79-A552-4FE0-AAD4-D3F47E91588A}" srcOrd="11" destOrd="0" presId="urn:microsoft.com/office/officeart/2005/8/layout/hChevron3"/>
    <dgm:cxn modelId="{B7613830-3552-E44D-B154-6DDB9E254F3C}" type="presParOf" srcId="{AD69A226-6EA5-4B88-BDA6-4EE9D65A9BC5}" destId="{59B1FA3A-ADD8-4E25-B47F-E4AA0B67E67B}" srcOrd="12" destOrd="0" presId="urn:microsoft.com/office/officeart/2005/8/layout/hChevron3"/>
    <dgm:cxn modelId="{3F2F4DB7-B4CC-1B49-BFB6-D289544A7CC8}" type="presParOf" srcId="{AD69A226-6EA5-4B88-BDA6-4EE9D65A9BC5}" destId="{0E32B7BE-D0B5-49CD-BA1D-87D0CE05CF4F}" srcOrd="13" destOrd="0" presId="urn:microsoft.com/office/officeart/2005/8/layout/hChevron3"/>
    <dgm:cxn modelId="{7728ABC0-383A-8C45-B1FA-DC250471268C}" type="presParOf" srcId="{AD69A226-6EA5-4B88-BDA6-4EE9D65A9BC5}" destId="{98E54BF2-3494-4971-9ED5-AC674952CD75}" srcOrd="14" destOrd="0" presId="urn:microsoft.com/office/officeart/2005/8/layout/hChevron3"/>
    <dgm:cxn modelId="{841E9B96-232F-F144-9622-807B0736AB97}" type="presParOf" srcId="{AD69A226-6EA5-4B88-BDA6-4EE9D65A9BC5}" destId="{B8519796-9755-4D59-8746-AEDE0A4A4614}" srcOrd="15" destOrd="0" presId="urn:microsoft.com/office/officeart/2005/8/layout/hChevron3"/>
    <dgm:cxn modelId="{0DDB72BA-B823-7A41-A6CC-D72F38259A57}" type="presParOf" srcId="{AD69A226-6EA5-4B88-BDA6-4EE9D65A9BC5}" destId="{F037D549-C028-4FE7-A429-3D25BFF08B48}" srcOrd="16" destOrd="0" presId="urn:microsoft.com/office/officeart/2005/8/layout/hChevron3"/>
    <dgm:cxn modelId="{6FD40672-EEBF-7949-B115-CF6ECCE42330}" type="presParOf" srcId="{AD69A226-6EA5-4B88-BDA6-4EE9D65A9BC5}" destId="{71891818-778F-4D2C-9FCA-17F40CB666D3}" srcOrd="17" destOrd="0" presId="urn:microsoft.com/office/officeart/2005/8/layout/hChevron3"/>
    <dgm:cxn modelId="{2ED2CE64-EA31-F044-9851-7C0A02D14528}" type="presParOf" srcId="{AD69A226-6EA5-4B88-BDA6-4EE9D65A9BC5}" destId="{8C7C0C11-8E30-499D-9E09-AB75DD30053E}" srcOrd="18" destOrd="0" presId="urn:microsoft.com/office/officeart/2005/8/layout/hChevron3"/>
    <dgm:cxn modelId="{D4338B36-DA22-FB49-BA5A-578A8A426FA5}" type="presParOf" srcId="{AD69A226-6EA5-4B88-BDA6-4EE9D65A9BC5}" destId="{B1979131-9E4E-4720-8288-96AC43FBB9F3}" srcOrd="19" destOrd="0" presId="urn:microsoft.com/office/officeart/2005/8/layout/hChevron3"/>
    <dgm:cxn modelId="{B78C6236-0F25-1B4A-B884-6A0540328389}" type="presParOf" srcId="{AD69A226-6EA5-4B88-BDA6-4EE9D65A9BC5}" destId="{07A00557-0CC8-41FB-84E0-8130B5B64D0E}" srcOrd="20" destOrd="0" presId="urn:microsoft.com/office/officeart/2005/8/layout/hChevron3"/>
    <dgm:cxn modelId="{01C5D622-F153-0F4A-BBCD-141975A4EBD0}" type="presParOf" srcId="{AD69A226-6EA5-4B88-BDA6-4EE9D65A9BC5}" destId="{1849F436-9E9B-A94E-BAFD-C7F24D1C3AD2}" srcOrd="21" destOrd="0" presId="urn:microsoft.com/office/officeart/2005/8/layout/hChevron3"/>
    <dgm:cxn modelId="{BE08DF75-C0A4-EE40-BA95-A2D000A50FA6}" type="presParOf" srcId="{AD69A226-6EA5-4B88-BDA6-4EE9D65A9BC5}" destId="{14A12D0F-E74D-F842-A74A-0A0D4371845E}" srcOrd="22" destOrd="0" presId="urn:microsoft.com/office/officeart/2005/8/layout/hChevron3"/>
    <dgm:cxn modelId="{394C55FF-47AB-4246-8DDD-DBA34238AFE3}" type="presParOf" srcId="{AD69A226-6EA5-4B88-BDA6-4EE9D65A9BC5}" destId="{EB19C2ED-61D1-FB4A-88CC-AAACEEB830BF}" srcOrd="23" destOrd="0" presId="urn:microsoft.com/office/officeart/2005/8/layout/hChevron3"/>
    <dgm:cxn modelId="{8118CDDB-77FF-7944-BCF6-5CFD4FAB5DE3}" type="presParOf" srcId="{AD69A226-6EA5-4B88-BDA6-4EE9D65A9BC5}" destId="{89D856ED-224E-6D40-864D-EAB8CD74E0AE}" srcOrd="24" destOrd="0" presId="urn:microsoft.com/office/officeart/2005/8/layout/hChevron3"/>
  </dgm:cxnLst>
  <dgm:bg>
    <a:solidFill>
      <a:srgbClr val="FFFFFF"/>
    </a:solidFill>
  </dgm:bg>
  <dgm:whole>
    <a:ln w="9525" cap="flat" cmpd="sng" algn="ctr">
      <a:solidFill>
        <a:srgbClr val="FFFFFF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2EC25-E93E-41C9-B308-F6A35BF18E12}">
      <dsp:nvSpPr>
        <dsp:cNvPr id="0" name=""/>
        <dsp:cNvSpPr/>
      </dsp:nvSpPr>
      <dsp:spPr>
        <a:xfrm>
          <a:off x="11775" y="50253"/>
          <a:ext cx="855086" cy="34203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n/>
            </a:rPr>
            <a:t>Aug.</a:t>
          </a:r>
          <a:endParaRPr lang="en-US" sz="1000" b="1" kern="1200" dirty="0">
            <a:ln/>
          </a:endParaRPr>
        </a:p>
      </dsp:txBody>
      <dsp:txXfrm>
        <a:off x="11775" y="50253"/>
        <a:ext cx="769578" cy="342034"/>
      </dsp:txXfrm>
    </dsp:sp>
    <dsp:sp modelId="{687639D1-0DA9-4148-A357-F2C3984249B0}">
      <dsp:nvSpPr>
        <dsp:cNvPr id="0" name=""/>
        <dsp:cNvSpPr/>
      </dsp:nvSpPr>
      <dsp:spPr>
        <a:xfrm>
          <a:off x="688942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n/>
            </a:rPr>
            <a:t>Sept.</a:t>
          </a:r>
          <a:endParaRPr lang="en-US" sz="1000" b="1" kern="1200" dirty="0">
            <a:ln/>
          </a:endParaRPr>
        </a:p>
      </dsp:txBody>
      <dsp:txXfrm>
        <a:off x="859959" y="50253"/>
        <a:ext cx="513052" cy="342034"/>
      </dsp:txXfrm>
    </dsp:sp>
    <dsp:sp modelId="{4B122744-2980-4D49-96F5-0DB8BD23C4EA}">
      <dsp:nvSpPr>
        <dsp:cNvPr id="0" name=""/>
        <dsp:cNvSpPr/>
      </dsp:nvSpPr>
      <dsp:spPr>
        <a:xfrm>
          <a:off x="1373011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n/>
            </a:rPr>
            <a:t>Oct.</a:t>
          </a:r>
          <a:endParaRPr lang="en-US" sz="1000" b="1" kern="1200" dirty="0">
            <a:ln/>
          </a:endParaRPr>
        </a:p>
      </dsp:txBody>
      <dsp:txXfrm>
        <a:off x="1544028" y="50253"/>
        <a:ext cx="513052" cy="342034"/>
      </dsp:txXfrm>
    </dsp:sp>
    <dsp:sp modelId="{567DB26C-C74A-402F-B508-851124E46491}">
      <dsp:nvSpPr>
        <dsp:cNvPr id="0" name=""/>
        <dsp:cNvSpPr/>
      </dsp:nvSpPr>
      <dsp:spPr>
        <a:xfrm>
          <a:off x="2031510" y="52127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n/>
            </a:rPr>
            <a:t>Nov.</a:t>
          </a:r>
          <a:endParaRPr lang="en-US" sz="1000" b="1" kern="1200" dirty="0">
            <a:ln/>
          </a:endParaRPr>
        </a:p>
      </dsp:txBody>
      <dsp:txXfrm>
        <a:off x="2202527" y="52127"/>
        <a:ext cx="513052" cy="342034"/>
      </dsp:txXfrm>
    </dsp:sp>
    <dsp:sp modelId="{31C75EB7-C0BD-429F-8699-11676EBDB6CA}">
      <dsp:nvSpPr>
        <dsp:cNvPr id="0" name=""/>
        <dsp:cNvSpPr/>
      </dsp:nvSpPr>
      <dsp:spPr>
        <a:xfrm>
          <a:off x="2844032" y="49904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n/>
            </a:rPr>
            <a:t>Mar.</a:t>
          </a:r>
          <a:endParaRPr lang="en-US" sz="1000" b="1" kern="1200" dirty="0">
            <a:ln/>
          </a:endParaRPr>
        </a:p>
      </dsp:txBody>
      <dsp:txXfrm>
        <a:off x="3015049" y="49904"/>
        <a:ext cx="513052" cy="342034"/>
      </dsp:txXfrm>
    </dsp:sp>
    <dsp:sp modelId="{406E5B64-F342-4860-B5A3-5511F1B32F96}">
      <dsp:nvSpPr>
        <dsp:cNvPr id="0" name=""/>
        <dsp:cNvSpPr/>
      </dsp:nvSpPr>
      <dsp:spPr>
        <a:xfrm>
          <a:off x="3425218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n/>
            </a:rPr>
            <a:t>Apr.</a:t>
          </a:r>
          <a:endParaRPr lang="en-US" sz="1000" b="1" kern="1200" dirty="0">
            <a:ln/>
          </a:endParaRPr>
        </a:p>
      </dsp:txBody>
      <dsp:txXfrm>
        <a:off x="3596235" y="50253"/>
        <a:ext cx="513052" cy="342034"/>
      </dsp:txXfrm>
    </dsp:sp>
    <dsp:sp modelId="{59B1FA3A-ADD8-4E25-B47F-E4AA0B67E67B}">
      <dsp:nvSpPr>
        <dsp:cNvPr id="0" name=""/>
        <dsp:cNvSpPr/>
      </dsp:nvSpPr>
      <dsp:spPr>
        <a:xfrm>
          <a:off x="4109287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n/>
            </a:rPr>
            <a:t>May</a:t>
          </a:r>
          <a:endParaRPr lang="en-US" sz="1000" b="1" kern="1200" dirty="0">
            <a:ln/>
          </a:endParaRPr>
        </a:p>
      </dsp:txBody>
      <dsp:txXfrm>
        <a:off x="4280304" y="50253"/>
        <a:ext cx="513052" cy="342034"/>
      </dsp:txXfrm>
    </dsp:sp>
    <dsp:sp modelId="{98E54BF2-3494-4971-9ED5-AC674952CD75}">
      <dsp:nvSpPr>
        <dsp:cNvPr id="0" name=""/>
        <dsp:cNvSpPr/>
      </dsp:nvSpPr>
      <dsp:spPr>
        <a:xfrm>
          <a:off x="4793356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n/>
            </a:rPr>
            <a:t>June</a:t>
          </a:r>
          <a:endParaRPr lang="en-US" sz="1000" b="1" kern="1200" dirty="0">
            <a:ln/>
          </a:endParaRPr>
        </a:p>
      </dsp:txBody>
      <dsp:txXfrm>
        <a:off x="4964373" y="50253"/>
        <a:ext cx="513052" cy="342034"/>
      </dsp:txXfrm>
    </dsp:sp>
    <dsp:sp modelId="{F037D549-C028-4FE7-A429-3D25BFF08B48}">
      <dsp:nvSpPr>
        <dsp:cNvPr id="0" name=""/>
        <dsp:cNvSpPr/>
      </dsp:nvSpPr>
      <dsp:spPr>
        <a:xfrm>
          <a:off x="5477425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n/>
            </a:rPr>
            <a:t>July</a:t>
          </a:r>
          <a:endParaRPr lang="en-US" sz="1000" b="1" kern="1200" dirty="0">
            <a:ln/>
          </a:endParaRPr>
        </a:p>
      </dsp:txBody>
      <dsp:txXfrm>
        <a:off x="5648442" y="50253"/>
        <a:ext cx="513052" cy="342034"/>
      </dsp:txXfrm>
    </dsp:sp>
    <dsp:sp modelId="{8C7C0C11-8E30-499D-9E09-AB75DD30053E}">
      <dsp:nvSpPr>
        <dsp:cNvPr id="0" name=""/>
        <dsp:cNvSpPr/>
      </dsp:nvSpPr>
      <dsp:spPr>
        <a:xfrm>
          <a:off x="6161494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n/>
            </a:rPr>
            <a:t>Aug.</a:t>
          </a:r>
          <a:endParaRPr lang="en-US" sz="1000" b="1" kern="1200" dirty="0">
            <a:ln/>
          </a:endParaRPr>
        </a:p>
      </dsp:txBody>
      <dsp:txXfrm>
        <a:off x="6332511" y="50253"/>
        <a:ext cx="513052" cy="342034"/>
      </dsp:txXfrm>
    </dsp:sp>
    <dsp:sp modelId="{07A00557-0CC8-41FB-84E0-8130B5B64D0E}">
      <dsp:nvSpPr>
        <dsp:cNvPr id="0" name=""/>
        <dsp:cNvSpPr/>
      </dsp:nvSpPr>
      <dsp:spPr>
        <a:xfrm>
          <a:off x="6845564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n/>
            </a:rPr>
            <a:t>Sept.</a:t>
          </a:r>
          <a:endParaRPr lang="en-US" sz="1000" b="1" kern="1200" dirty="0">
            <a:ln/>
          </a:endParaRPr>
        </a:p>
      </dsp:txBody>
      <dsp:txXfrm>
        <a:off x="7016581" y="50253"/>
        <a:ext cx="513052" cy="342034"/>
      </dsp:txXfrm>
    </dsp:sp>
    <dsp:sp modelId="{14A12D0F-E74D-F842-A74A-0A0D4371845E}">
      <dsp:nvSpPr>
        <dsp:cNvPr id="0" name=""/>
        <dsp:cNvSpPr/>
      </dsp:nvSpPr>
      <dsp:spPr>
        <a:xfrm>
          <a:off x="7529633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n/>
            </a:rPr>
            <a:t>Oct.</a:t>
          </a:r>
          <a:endParaRPr lang="en-US" sz="1000" b="1" kern="1200" dirty="0">
            <a:ln/>
          </a:endParaRPr>
        </a:p>
      </dsp:txBody>
      <dsp:txXfrm>
        <a:off x="7700650" y="50253"/>
        <a:ext cx="513052" cy="342034"/>
      </dsp:txXfrm>
    </dsp:sp>
    <dsp:sp modelId="{89D856ED-224E-6D40-864D-EAB8CD74E0AE}">
      <dsp:nvSpPr>
        <dsp:cNvPr id="0" name=""/>
        <dsp:cNvSpPr/>
      </dsp:nvSpPr>
      <dsp:spPr>
        <a:xfrm>
          <a:off x="8213702" y="50253"/>
          <a:ext cx="855086" cy="34203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n/>
            </a:rPr>
            <a:t>Nov.</a:t>
          </a:r>
          <a:endParaRPr lang="en-US" sz="1000" b="1" kern="1200" dirty="0">
            <a:ln/>
          </a:endParaRPr>
        </a:p>
      </dsp:txBody>
      <dsp:txXfrm>
        <a:off x="8384719" y="50253"/>
        <a:ext cx="513052" cy="342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0.69847</cdr:x>
      <cdr:y>0.73993</cdr:y>
    </cdr:from>
    <cdr:to>
      <cdr:x>0.89059</cdr:x>
      <cdr:y>0.86447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H="1">
          <a:off x="4648202" y="3420534"/>
          <a:ext cx="1278465" cy="57573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80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DE537-A03F-49A6-9BF6-B1FCA7A2AD1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© 2010 Regents of the University of Minnesota. 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3E37A-5367-468A-A1A2-B8B18E2321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3722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8E9DF-B353-924A-8BBA-8398AF8CE6F0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© 2010 Regents of the University of Minnesota. 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0C9DF-8D77-EA44-815B-686F23B55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8900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D3BA-A29D-2E4B-A003-29017E1AA8C6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D3BA-A29D-2E4B-A003-29017E1AA8C6}" type="slidenum">
              <a:rPr lang="en-US"/>
              <a:pPr/>
              <a:t>25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98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2010 Regents of the University of Minnesota. 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24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4AA79-63EB-4A68-91D7-CB7DD4361F50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502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D3BA-A29D-2E4B-A003-29017E1AA8C6}" type="slidenum">
              <a:rPr lang="en-US"/>
              <a:pPr/>
              <a:t>29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04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2010 Regents of the University of Minnesota. 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27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653D5-C8B2-4FA1-980E-F182ABAE79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76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653D5-C8B2-4FA1-980E-F182ABAE79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7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653D5-C8B2-4FA1-980E-F182ABAE79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68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significant</a:t>
            </a:r>
            <a:r>
              <a:rPr lang="en-US" baseline="0" dirty="0" smtClean="0"/>
              <a:t> differences in yield between cover crop species or planting techs at either location. Average yield at </a:t>
            </a:r>
            <a:r>
              <a:rPr lang="en-US" baseline="0" dirty="0" err="1" smtClean="0"/>
              <a:t>Lamberton</a:t>
            </a:r>
            <a:r>
              <a:rPr lang="en-US" baseline="0" dirty="0" smtClean="0"/>
              <a:t> was 177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/ac and at Waseca was 176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/ac. Minnesota average 188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/ac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© 2010 Regents of the University of Minnesota.  All rights reserved.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90C9DF-8D77-EA44-815B-686F23B550D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03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significant</a:t>
            </a:r>
            <a:r>
              <a:rPr lang="en-US" baseline="0" dirty="0" smtClean="0"/>
              <a:t> differences in yield between cover crop species or planting techs at either location. Average yield at </a:t>
            </a:r>
            <a:r>
              <a:rPr lang="en-US" baseline="0" dirty="0" err="1" smtClean="0"/>
              <a:t>Lamberton</a:t>
            </a:r>
            <a:r>
              <a:rPr lang="en-US" baseline="0" dirty="0" smtClean="0"/>
              <a:t> was 177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/ac and at Waseca was 176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/ac. Minnesota average 188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/ac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© 2010 Regents of the University of Minnesota.  All rights reserved.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90C9DF-8D77-EA44-815B-686F23B550D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9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smtClean="0"/>
              <a:t>Red= exceeds NRCS tolerance rate on highly erodible land.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Green exceeds NRCS tolerance rate on non-highly erodible land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MINNESOTA EXCEEDS TOLERANCE RATE ON NON-HIGHLY ERODABLE LAND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2010 Regents of the University of Minnesota. 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4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D3BA-A29D-2E4B-A003-29017E1AA8C6}" type="slidenum">
              <a:rPr lang="en-US"/>
              <a:pPr/>
              <a:t>5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D3BA-A29D-2E4B-A003-29017E1AA8C6}" type="slidenum">
              <a:rPr lang="en-US"/>
              <a:pPr/>
              <a:t>6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D3BA-A29D-2E4B-A003-29017E1AA8C6}" type="slidenum">
              <a:rPr lang="en-US"/>
              <a:pPr/>
              <a:t>7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D3BA-A29D-2E4B-A003-29017E1AA8C6}" type="slidenum">
              <a:rPr lang="en-US"/>
              <a:pPr/>
              <a:t>11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D3BA-A29D-2E4B-A003-29017E1AA8C6}" type="slidenum">
              <a:rPr lang="en-US"/>
              <a:pPr/>
              <a:t>21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3D3BA-A29D-2E4B-A003-29017E1AA8C6}" type="slidenum">
              <a:rPr lang="en-US"/>
              <a:pPr/>
              <a:t>22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1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2010 Regents of the University of Minnesota. 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UofM-3_TM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8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136" y="6602680"/>
            <a:ext cx="80633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US" sz="900" dirty="0" smtClean="0"/>
              <a:t>©</a:t>
            </a:r>
            <a:r>
              <a:rPr lang="en-US" sz="900" baseline="0" dirty="0" smtClean="0"/>
              <a:t> </a:t>
            </a:r>
            <a:r>
              <a:rPr lang="en-US" sz="900" dirty="0" smtClean="0"/>
              <a:t>2011 Regents of the University of Minnesota.  All rights reserved.</a:t>
            </a:r>
            <a:endParaRPr lang="en-US" sz="900" dirty="0"/>
          </a:p>
        </p:txBody>
      </p:sp>
      <p:pic>
        <p:nvPicPr>
          <p:cNvPr id="5" name="Picture 6" descr="UofM-3_TM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MX_PPT_slides_v4b_ClosingG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8078" y="5474548"/>
            <a:ext cx="71608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© 2011 Regents of the University of Minnesota.  All rights reserved.</a:t>
            </a:r>
          </a:p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The University of Minnesota is an equal opportunity educator and employer. In</a:t>
            </a:r>
            <a:r>
              <a:rPr lang="en-US" sz="900" b="1" baseline="0" dirty="0" smtClean="0">
                <a:solidFill>
                  <a:schemeClr val="bg1"/>
                </a:solidFill>
                <a:latin typeface="+mn-lt"/>
              </a:rPr>
              <a:t> accordance with the Americans with Disabilities  Act, t</a:t>
            </a:r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his PowerPoint is available in alternative formats upon request. Direct requests to the</a:t>
            </a:r>
            <a:r>
              <a:rPr lang="en-US" sz="900" b="1" baseline="0" dirty="0" smtClean="0">
                <a:solidFill>
                  <a:schemeClr val="bg1"/>
                </a:solidFill>
                <a:latin typeface="+mn-lt"/>
              </a:rPr>
              <a:t> Extension Store at 800-876-8636</a:t>
            </a:r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2167" y="2146325"/>
            <a:ext cx="8301567" cy="76944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4400" b="0" baseline="0"/>
            </a:lvl1pPr>
          </a:lstStyle>
          <a:p>
            <a:r>
              <a:rPr lang="en-US" dirty="0" smtClean="0"/>
              <a:t>Thank you.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 descr="UofM-3_TM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43600"/>
            <a:ext cx="9145588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49300"/>
            <a:ext cx="8229600" cy="668338"/>
          </a:xfrm>
          <a:prstGeom prst="rect">
            <a:avLst/>
          </a:prstGeom>
        </p:spPr>
        <p:txBody>
          <a:bodyPr anchor="t"/>
          <a:lstStyle>
            <a:lvl1pPr>
              <a:defRPr sz="4400" b="1" i="0" cap="all"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8370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/>
            </a:lvl1pPr>
            <a:lvl2pPr>
              <a:buClr>
                <a:srgbClr val="CE1B22"/>
              </a:buCl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8136" y="6602680"/>
            <a:ext cx="80633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5C5A5A"/>
                </a:solidFill>
                <a:latin typeface="Arial" charset="0"/>
              </a:rPr>
              <a:t>© 2011 Regents of the University of Minnesota.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6985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517" y="1042275"/>
            <a:ext cx="8425794" cy="4839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17148" y="6492875"/>
            <a:ext cx="726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34A1321-5DB0-8441-97D2-5B56F7C882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0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7174" name="Picture 6" descr="UofM-3_T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17148" y="6492875"/>
            <a:ext cx="726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34A1321-5DB0-8441-97D2-5B56F7C882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1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UofM-3_TM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1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3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ofM-3_TM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229600" cy="700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54" r:id="rId2"/>
    <p:sldLayoutId id="2147483759" r:id="rId3"/>
    <p:sldLayoutId id="2147483788" r:id="rId4"/>
    <p:sldLayoutId id="2147483794" r:id="rId5"/>
    <p:sldLayoutId id="2147483795" r:id="rId6"/>
    <p:sldLayoutId id="2147483796" r:id="rId7"/>
    <p:sldLayoutId id="2147483798" r:id="rId8"/>
    <p:sldLayoutId id="2147483800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roxima Nova Rg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roxima Nova Rg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roxima Nova Rg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roxima Nova Rg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roxima Nova Rg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roxima Nova Rg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roxima Nova Rg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Proxima Nova Rg" pitchFamily="5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400">
          <a:solidFill>
            <a:schemeClr val="bg1"/>
          </a:solidFill>
          <a:latin typeface="+mn-lt"/>
          <a:ea typeface="Geneva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Geneva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–"/>
        <a:defRPr>
          <a:solidFill>
            <a:schemeClr val="bg1"/>
          </a:solidFill>
          <a:latin typeface="+mn-lt"/>
          <a:ea typeface="Geneva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Geneva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1600">
          <a:solidFill>
            <a:schemeClr val="bg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8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5" Type="http://schemas.openxmlformats.org/officeDocument/2006/relationships/image" Target="../media/image52.png"/><Relationship Id="rId4" Type="http://schemas.openxmlformats.org/officeDocument/2006/relationships/image" Target="../media/image7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1-12 at 10.09.04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8" t="961" r="3247" b="1375"/>
          <a:stretch/>
        </p:blipFill>
        <p:spPr>
          <a:xfrm>
            <a:off x="1762449" y="5935306"/>
            <a:ext cx="477592" cy="922694"/>
          </a:xfrm>
          <a:prstGeom prst="rect">
            <a:avLst/>
          </a:prstGeom>
          <a:ln>
            <a:noFill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0289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smtClean="0"/>
              <a:t>Oilseed </a:t>
            </a:r>
            <a:r>
              <a:rPr lang="en-US" dirty="0"/>
              <a:t>"cash cover crops" for ecosystem services and economic return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2658" y="4364187"/>
            <a:ext cx="78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A0019"/>
                </a:solidFill>
              </a:rPr>
              <a:t>M. Scott Wells</a:t>
            </a:r>
            <a:endParaRPr lang="en-US" sz="2400" dirty="0">
              <a:solidFill>
                <a:srgbClr val="7A0019"/>
              </a:solidFill>
            </a:endParaRPr>
          </a:p>
          <a:p>
            <a:r>
              <a:rPr lang="en-US" sz="2400" dirty="0" smtClean="0">
                <a:solidFill>
                  <a:srgbClr val="7A0019"/>
                </a:solidFill>
              </a:rPr>
              <a:t>University of Minnesota</a:t>
            </a:r>
            <a:br>
              <a:rPr lang="en-US" sz="2400" dirty="0" smtClean="0">
                <a:solidFill>
                  <a:srgbClr val="7A0019"/>
                </a:solidFill>
              </a:rPr>
            </a:br>
            <a:r>
              <a:rPr lang="en-US" sz="2400" dirty="0" smtClean="0">
                <a:solidFill>
                  <a:srgbClr val="7A0019"/>
                </a:solidFill>
              </a:rPr>
              <a:t>Department of Agronomy and Plant Genetics</a:t>
            </a:r>
            <a:endParaRPr lang="en-US" sz="2400" dirty="0">
              <a:solidFill>
                <a:srgbClr val="7A001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Screen Shot 2014-11-12 at 10.09.16 PM.png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1" t="3460" r="4221" b="4491"/>
          <a:stretch/>
        </p:blipFill>
        <p:spPr>
          <a:xfrm>
            <a:off x="767183" y="5940491"/>
            <a:ext cx="1000449" cy="917510"/>
          </a:xfrm>
          <a:prstGeom prst="rect">
            <a:avLst/>
          </a:prstGeom>
        </p:spPr>
      </p:pic>
      <p:pic>
        <p:nvPicPr>
          <p:cNvPr id="8" name="Picture 7" descr="Screen Shot 2016-02-16 at 9.24.2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8129" r="12917" b="8228"/>
          <a:stretch/>
        </p:blipFill>
        <p:spPr>
          <a:xfrm>
            <a:off x="0" y="5915675"/>
            <a:ext cx="774700" cy="942325"/>
          </a:xfrm>
          <a:prstGeom prst="rect">
            <a:avLst/>
          </a:prstGeom>
        </p:spPr>
      </p:pic>
      <p:pic>
        <p:nvPicPr>
          <p:cNvPr id="9" name="Picture 8" descr="walt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90" y="6394055"/>
            <a:ext cx="1657978" cy="45744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98" y="5935305"/>
            <a:ext cx="1010092" cy="91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6" y="1312933"/>
            <a:ext cx="3850684" cy="290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upload.wikimedia.org/wikipedia/commons/0/00/Camelina_microcarpa_NPS-1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 bwMode="auto">
          <a:xfrm>
            <a:off x="4699771" y="1302897"/>
            <a:ext cx="3850684" cy="29078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0620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678550" cy="92972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Soil Erosion</a:t>
            </a:r>
            <a:endParaRPr lang="en-US" b="1" dirty="0"/>
          </a:p>
        </p:txBody>
      </p:sp>
      <p:pic>
        <p:nvPicPr>
          <p:cNvPr id="3" name="Picture 2" descr="Screen Shot 2016-09-13 at 7.40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3326"/>
            <a:ext cx="2908300" cy="924674"/>
          </a:xfrm>
          <a:prstGeom prst="rect">
            <a:avLst/>
          </a:prstGeom>
        </p:spPr>
      </p:pic>
      <p:pic>
        <p:nvPicPr>
          <p:cNvPr id="4" name="Picture 3" descr="Screen Shot 2016-09-13 at 7.45.3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/>
          <a:stretch/>
        </p:blipFill>
        <p:spPr>
          <a:xfrm>
            <a:off x="626292" y="698499"/>
            <a:ext cx="4047307" cy="5142447"/>
          </a:xfrm>
          <a:prstGeom prst="rect">
            <a:avLst/>
          </a:prstGeom>
        </p:spPr>
      </p:pic>
      <p:pic>
        <p:nvPicPr>
          <p:cNvPr id="7" name="Picture 6" descr="Screen Shot 2016-09-13 at 7.45.3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44"/>
          <a:stretch/>
        </p:blipFill>
        <p:spPr>
          <a:xfrm>
            <a:off x="4741093" y="698500"/>
            <a:ext cx="3878214" cy="1752600"/>
          </a:xfrm>
          <a:prstGeom prst="rect">
            <a:avLst/>
          </a:prstGeom>
        </p:spPr>
      </p:pic>
      <p:pic>
        <p:nvPicPr>
          <p:cNvPr id="8" name="Picture 7" descr="Screen Shot 2016-09-13 at 7.45.3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7"/>
          <a:stretch/>
        </p:blipFill>
        <p:spPr>
          <a:xfrm>
            <a:off x="4745086" y="2451100"/>
            <a:ext cx="3878214" cy="1257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4400" y="3784600"/>
            <a:ext cx="441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7A0019"/>
                </a:solidFill>
              </a:rPr>
              <a:t>Kura clover living mulch has potential to reduce water </a:t>
            </a:r>
            <a:r>
              <a:rPr lang="en-US" sz="2400" baseline="30000" dirty="0" smtClean="0">
                <a:solidFill>
                  <a:srgbClr val="7A0019"/>
                </a:solidFill>
              </a:rPr>
              <a:t>runoff  </a:t>
            </a:r>
            <a:r>
              <a:rPr lang="en-US" sz="2400" baseline="30000" dirty="0">
                <a:solidFill>
                  <a:srgbClr val="7A0019"/>
                </a:solidFill>
              </a:rPr>
              <a:t>by </a:t>
            </a:r>
            <a:r>
              <a:rPr lang="en-US" sz="2400" u="sng" baseline="30000" dirty="0">
                <a:solidFill>
                  <a:srgbClr val="7A0019"/>
                </a:solidFill>
              </a:rPr>
              <a:t>50%, soil loss by 77%, and P and N losses by 80% relative to </a:t>
            </a:r>
            <a:r>
              <a:rPr lang="en-US" sz="2400" u="sng" baseline="30000" dirty="0" err="1">
                <a:solidFill>
                  <a:srgbClr val="7A0019"/>
                </a:solidFill>
              </a:rPr>
              <a:t>monocrop</a:t>
            </a:r>
            <a:r>
              <a:rPr lang="en-US" sz="2400" u="sng" baseline="30000" dirty="0">
                <a:solidFill>
                  <a:srgbClr val="7A0019"/>
                </a:solidFill>
              </a:rPr>
              <a:t> corn on sloping landscapes</a:t>
            </a:r>
            <a:r>
              <a:rPr lang="en-US" sz="2400" baseline="30000" dirty="0">
                <a:solidFill>
                  <a:srgbClr val="7A0019"/>
                </a:solidFill>
              </a:rPr>
              <a:t>. Winter rye sown </a:t>
            </a:r>
            <a:r>
              <a:rPr lang="en-US" sz="2400" baseline="30000" dirty="0" smtClean="0">
                <a:solidFill>
                  <a:srgbClr val="7A0019"/>
                </a:solidFill>
              </a:rPr>
              <a:t>after </a:t>
            </a:r>
            <a:r>
              <a:rPr lang="en-US" sz="2400" baseline="30000" dirty="0">
                <a:solidFill>
                  <a:srgbClr val="7A0019"/>
                </a:solidFill>
              </a:rPr>
              <a:t>silage harvest provided similar soil and nutrient conservation </a:t>
            </a:r>
            <a:r>
              <a:rPr lang="en-US" sz="2400" baseline="30000" dirty="0" smtClean="0">
                <a:solidFill>
                  <a:srgbClr val="7A0019"/>
                </a:solidFill>
              </a:rPr>
              <a:t>benefits, </a:t>
            </a:r>
            <a:r>
              <a:rPr lang="en-US" sz="2400" baseline="30000" dirty="0">
                <a:solidFill>
                  <a:srgbClr val="7A0019"/>
                </a:solidFill>
              </a:rPr>
              <a:t>but without the potential </a:t>
            </a:r>
            <a:r>
              <a:rPr lang="en-US" sz="2400" baseline="30000" dirty="0" smtClean="0">
                <a:solidFill>
                  <a:srgbClr val="7A0019"/>
                </a:solidFill>
              </a:rPr>
              <a:t>benefit </a:t>
            </a:r>
            <a:r>
              <a:rPr lang="en-US" sz="2400" baseline="30000" dirty="0">
                <a:solidFill>
                  <a:srgbClr val="7A0019"/>
                </a:solidFill>
              </a:rPr>
              <a:t>of </a:t>
            </a:r>
            <a:r>
              <a:rPr lang="en-US" sz="2400" baseline="30000" dirty="0" smtClean="0">
                <a:solidFill>
                  <a:srgbClr val="7A0019"/>
                </a:solidFill>
              </a:rPr>
              <a:t>contributing </a:t>
            </a:r>
            <a:r>
              <a:rPr lang="en-US" sz="2400" baseline="30000" dirty="0">
                <a:solidFill>
                  <a:srgbClr val="7A0019"/>
                </a:solidFill>
              </a:rPr>
              <a:t>biologically </a:t>
            </a:r>
            <a:r>
              <a:rPr lang="en-US" sz="2400" baseline="30000" dirty="0" smtClean="0">
                <a:solidFill>
                  <a:srgbClr val="7A0019"/>
                </a:solidFill>
              </a:rPr>
              <a:t>fixed </a:t>
            </a:r>
            <a:r>
              <a:rPr lang="en-US" sz="2400" baseline="30000" dirty="0">
                <a:solidFill>
                  <a:srgbClr val="7A0019"/>
                </a:solidFill>
              </a:rPr>
              <a:t>N to the system as does Kura clover.</a:t>
            </a:r>
            <a:endParaRPr lang="en-US" sz="2400" dirty="0">
              <a:solidFill>
                <a:srgbClr val="7A001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8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2-16 at 9.24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8129" r="12917" b="8228"/>
          <a:stretch/>
        </p:blipFill>
        <p:spPr>
          <a:xfrm>
            <a:off x="0" y="5915685"/>
            <a:ext cx="774700" cy="942325"/>
          </a:xfrm>
          <a:prstGeom prst="rect">
            <a:avLst/>
          </a:prstGeom>
        </p:spPr>
      </p:pic>
      <p:pic>
        <p:nvPicPr>
          <p:cNvPr id="4" name="Picture 2" descr="ero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649" y="2908310"/>
            <a:ext cx="4158651" cy="27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03" b="3600"/>
          <a:stretch/>
        </p:blipFill>
        <p:spPr>
          <a:xfrm>
            <a:off x="63503" y="666374"/>
            <a:ext cx="2565399" cy="4934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2016" y="760384"/>
            <a:ext cx="2133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Conventional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3916" y="1598584"/>
            <a:ext cx="2082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Living mulch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3916" y="3719483"/>
            <a:ext cx="2133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Conventional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5676910"/>
            <a:ext cx="7018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200" dirty="0" smtClean="0">
                <a:solidFill>
                  <a:srgbClr val="7A0019"/>
                </a:solidFill>
              </a:rPr>
              <a:t>Soil loss from corn fields with and without living at Rosemount, MN. (Baker, 2016. Unpublished)</a:t>
            </a:r>
          </a:p>
        </p:txBody>
      </p:sp>
      <p:sp>
        <p:nvSpPr>
          <p:cNvPr id="10" name="Left Arrow 9"/>
          <p:cNvSpPr/>
          <p:nvPr/>
        </p:nvSpPr>
        <p:spPr>
          <a:xfrm>
            <a:off x="2667001" y="889000"/>
            <a:ext cx="330200" cy="2413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2654301" y="1739900"/>
            <a:ext cx="330200" cy="2413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2667001" y="3848100"/>
            <a:ext cx="330200" cy="2413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63134" y="723900"/>
            <a:ext cx="3880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Soil loss, conventional : 7.98 </a:t>
            </a:r>
            <a:r>
              <a:rPr lang="en-US" sz="2400" b="1" dirty="0" smtClean="0">
                <a:solidFill>
                  <a:schemeClr val="bg1"/>
                </a:solidFill>
              </a:rPr>
              <a:t>+- </a:t>
            </a:r>
            <a:r>
              <a:rPr lang="en-US" sz="2400" b="1" dirty="0">
                <a:solidFill>
                  <a:schemeClr val="bg1"/>
                </a:solidFill>
              </a:rPr>
              <a:t>3.55 tons acre</a:t>
            </a:r>
            <a:r>
              <a:rPr lang="en-US" sz="2400" b="1" baseline="30000" dirty="0">
                <a:solidFill>
                  <a:schemeClr val="bg1"/>
                </a:solidFill>
              </a:rPr>
              <a:t>-1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Soil loss, living mulch : 0.58 </a:t>
            </a:r>
            <a:r>
              <a:rPr lang="en-US" sz="2400" b="1" dirty="0" smtClean="0">
                <a:solidFill>
                  <a:schemeClr val="bg1"/>
                </a:solidFill>
              </a:rPr>
              <a:t>+- </a:t>
            </a:r>
            <a:r>
              <a:rPr lang="en-US" sz="2400" b="1" dirty="0">
                <a:solidFill>
                  <a:schemeClr val="bg1"/>
                </a:solidFill>
              </a:rPr>
              <a:t>0.40 tons acre</a:t>
            </a:r>
            <a:r>
              <a:rPr lang="en-US" sz="2400" b="1" baseline="30000" dirty="0">
                <a:solidFill>
                  <a:schemeClr val="bg1"/>
                </a:solidFill>
              </a:rPr>
              <a:t>-1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3852" y="2247910"/>
            <a:ext cx="2227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200" dirty="0" smtClean="0">
                <a:solidFill>
                  <a:srgbClr val="7A0019"/>
                </a:solidFill>
              </a:rPr>
              <a:t>(Baker, 2016. Unpublished)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0"/>
            <a:ext cx="7678550" cy="92972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Soil Erosion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50223"/>
            <a:ext cx="2513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Adapted from Smith et al., 2011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53138206"/>
              </p:ext>
            </p:extLst>
          </p:nvPr>
        </p:nvGraphicFramePr>
        <p:xfrm>
          <a:off x="359138" y="694944"/>
          <a:ext cx="6508006" cy="5065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678550" cy="92972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Control Weeds</a:t>
            </a:r>
            <a:endParaRPr lang="en-US" b="1" dirty="0"/>
          </a:p>
        </p:txBody>
      </p:sp>
      <p:pic>
        <p:nvPicPr>
          <p:cNvPr id="7" name="Picture 6" descr="IMG_3724.jpg"/>
          <p:cNvPicPr>
            <a:picLocks/>
          </p:cNvPicPr>
          <p:nvPr/>
        </p:nvPicPr>
        <p:blipFill>
          <a:blip r:embed="rId3"/>
          <a:srcRect l="51185" t="7583"/>
          <a:stretch>
            <a:fillRect/>
          </a:stretch>
        </p:blipFill>
        <p:spPr>
          <a:xfrm>
            <a:off x="6598506" y="310223"/>
            <a:ext cx="2434408" cy="35964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98506" y="3906684"/>
            <a:ext cx="27625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Redroot Pigweed (</a:t>
            </a:r>
            <a:r>
              <a:rPr lang="en-US" sz="1000" i="1" dirty="0" err="1" smtClean="0">
                <a:solidFill>
                  <a:schemeClr val="bg1"/>
                </a:solidFill>
              </a:rPr>
              <a:t>Amaranthus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000" i="1" dirty="0" err="1" smtClean="0">
                <a:solidFill>
                  <a:schemeClr val="bg1"/>
                </a:solidFill>
              </a:rPr>
              <a:t>retroflexus</a:t>
            </a:r>
            <a:r>
              <a:rPr lang="en-US" sz="1000" i="1" dirty="0" smtClean="0">
                <a:solidFill>
                  <a:schemeClr val="bg1"/>
                </a:solidFill>
              </a:rPr>
              <a:t>)</a:t>
            </a:r>
            <a:endParaRPr lang="en-US" sz="1000" dirty="0">
              <a:solidFill>
                <a:schemeClr val="bg1"/>
              </a:solidFill>
            </a:endParaRPr>
          </a:p>
          <a:p>
            <a:pPr marL="0"/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102201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678550" cy="92972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Increase Yields of Following Crop</a:t>
            </a:r>
            <a:endParaRPr lang="en-US" b="1" dirty="0"/>
          </a:p>
        </p:txBody>
      </p:sp>
      <p:pic>
        <p:nvPicPr>
          <p:cNvPr id="10" name="Picture 9" descr="Screen Shot 2016-09-13 at 4.19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43148"/>
          <a:stretch/>
        </p:blipFill>
        <p:spPr>
          <a:xfrm>
            <a:off x="-1" y="1270000"/>
            <a:ext cx="9152237" cy="2070100"/>
          </a:xfrm>
          <a:prstGeom prst="rect">
            <a:avLst/>
          </a:prstGeom>
        </p:spPr>
      </p:pic>
      <p:pic>
        <p:nvPicPr>
          <p:cNvPr id="11" name="Picture 10" descr="Screen Shot 2016-09-13 at 4.19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4"/>
          <a:stretch/>
        </p:blipFill>
        <p:spPr>
          <a:xfrm>
            <a:off x="12699" y="3343656"/>
            <a:ext cx="9132907" cy="1041400"/>
          </a:xfrm>
          <a:prstGeom prst="rect">
            <a:avLst/>
          </a:prstGeom>
        </p:spPr>
      </p:pic>
      <p:pic>
        <p:nvPicPr>
          <p:cNvPr id="14" name="Picture 13" descr="Screen Shot 2016-09-13 at 4.2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0"/>
            <a:ext cx="6020346" cy="850900"/>
          </a:xfrm>
          <a:prstGeom prst="rect">
            <a:avLst/>
          </a:prstGeom>
        </p:spPr>
      </p:pic>
      <p:pic>
        <p:nvPicPr>
          <p:cNvPr id="15" name="Picture 14" descr="Screen Shot 2016-09-13 at 4.26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1568"/>
            <a:ext cx="3124200" cy="9164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0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678550" cy="92972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Increase Yields of Following Crop</a:t>
            </a:r>
            <a:endParaRPr lang="en-US" b="1" dirty="0"/>
          </a:p>
        </p:txBody>
      </p:sp>
      <p:pic>
        <p:nvPicPr>
          <p:cNvPr id="10" name="Picture 9" descr="Screen Shot 2016-09-13 at 4.19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43148"/>
          <a:stretch/>
        </p:blipFill>
        <p:spPr>
          <a:xfrm>
            <a:off x="-1" y="1270000"/>
            <a:ext cx="9152237" cy="2070100"/>
          </a:xfrm>
          <a:prstGeom prst="rect">
            <a:avLst/>
          </a:prstGeom>
        </p:spPr>
      </p:pic>
      <p:pic>
        <p:nvPicPr>
          <p:cNvPr id="11" name="Picture 10" descr="Screen Shot 2016-09-13 at 4.19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4"/>
          <a:stretch/>
        </p:blipFill>
        <p:spPr>
          <a:xfrm>
            <a:off x="12699" y="3343656"/>
            <a:ext cx="9132907" cy="1041400"/>
          </a:xfrm>
          <a:prstGeom prst="rect">
            <a:avLst/>
          </a:prstGeom>
        </p:spPr>
      </p:pic>
      <p:pic>
        <p:nvPicPr>
          <p:cNvPr id="14" name="Picture 13" descr="Screen Shot 2016-09-13 at 4.2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0"/>
            <a:ext cx="6020346" cy="850900"/>
          </a:xfrm>
          <a:prstGeom prst="rect">
            <a:avLst/>
          </a:prstGeom>
        </p:spPr>
      </p:pic>
      <p:pic>
        <p:nvPicPr>
          <p:cNvPr id="15" name="Picture 14" descr="Screen Shot 2016-09-13 at 4.26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1568"/>
            <a:ext cx="3124200" cy="9164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onut 2"/>
          <p:cNvSpPr/>
          <p:nvPr/>
        </p:nvSpPr>
        <p:spPr>
          <a:xfrm>
            <a:off x="4206240" y="2895092"/>
            <a:ext cx="950976" cy="445008"/>
          </a:xfrm>
          <a:prstGeom prst="donut">
            <a:avLst>
              <a:gd name="adj" fmla="val 65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6128" y="2303272"/>
            <a:ext cx="2907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solidFill>
                  <a:schemeClr val="bg1"/>
                </a:solidFill>
              </a:rPr>
              <a:t>Increased corn yield following a grass-type cover crop</a:t>
            </a:r>
          </a:p>
        </p:txBody>
      </p:sp>
      <p:sp>
        <p:nvSpPr>
          <p:cNvPr id="12" name="Donut 11"/>
          <p:cNvSpPr/>
          <p:nvPr/>
        </p:nvSpPr>
        <p:spPr>
          <a:xfrm>
            <a:off x="3255264" y="1402168"/>
            <a:ext cx="950976" cy="445008"/>
          </a:xfrm>
          <a:prstGeom prst="donut">
            <a:avLst>
              <a:gd name="adj" fmla="val 65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408" y="1402168"/>
            <a:ext cx="2907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mtClean="0">
                <a:solidFill>
                  <a:schemeClr val="bg1"/>
                </a:solidFill>
              </a:rPr>
              <a:t>Decreased corn </a:t>
            </a:r>
            <a:r>
              <a:rPr lang="en-US" dirty="0" smtClean="0">
                <a:solidFill>
                  <a:schemeClr val="bg1"/>
                </a:solidFill>
              </a:rPr>
              <a:t>yield following a grass-type cover crop</a:t>
            </a:r>
          </a:p>
        </p:txBody>
      </p:sp>
    </p:spTree>
    <p:extLst>
      <p:ext uri="{BB962C8B-B14F-4D97-AF65-F5344CB8AC3E}">
        <p14:creationId xmlns:p14="http://schemas.microsoft.com/office/powerpoint/2010/main" val="20495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678550" cy="92972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Increase Yields of Following Crop</a:t>
            </a:r>
            <a:endParaRPr lang="en-US" b="1" dirty="0"/>
          </a:p>
        </p:txBody>
      </p:sp>
      <p:pic>
        <p:nvPicPr>
          <p:cNvPr id="12" name="Picture 11" descr="Screen Shot 2016-09-13 at 4.19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7"/>
          <a:stretch/>
        </p:blipFill>
        <p:spPr>
          <a:xfrm>
            <a:off x="-1" y="1127155"/>
            <a:ext cx="9144001" cy="3965545"/>
          </a:xfrm>
          <a:prstGeom prst="rect">
            <a:avLst/>
          </a:prstGeom>
        </p:spPr>
      </p:pic>
      <p:pic>
        <p:nvPicPr>
          <p:cNvPr id="2" name="Picture 1" descr="Screen Shot 2016-09-13 at 4.2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0"/>
            <a:ext cx="6020346" cy="850900"/>
          </a:xfrm>
          <a:prstGeom prst="rect">
            <a:avLst/>
          </a:prstGeom>
        </p:spPr>
      </p:pic>
      <p:pic>
        <p:nvPicPr>
          <p:cNvPr id="3" name="Picture 2" descr="Screen Shot 2016-09-13 at 4.26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1568"/>
            <a:ext cx="3124200" cy="9164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onut 6"/>
          <p:cNvSpPr/>
          <p:nvPr/>
        </p:nvSpPr>
        <p:spPr>
          <a:xfrm>
            <a:off x="4167254" y="2481472"/>
            <a:ext cx="3175378" cy="1760327"/>
          </a:xfrm>
          <a:prstGeom prst="donut">
            <a:avLst>
              <a:gd name="adj" fmla="val 15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9246" y="1643271"/>
            <a:ext cx="2907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solidFill>
                  <a:schemeClr val="bg1"/>
                </a:solidFill>
              </a:rPr>
              <a:t>Increased corn yield following a legume-type cover crop</a:t>
            </a:r>
          </a:p>
        </p:txBody>
      </p:sp>
    </p:spTree>
    <p:extLst>
      <p:ext uri="{BB962C8B-B14F-4D97-AF65-F5344CB8AC3E}">
        <p14:creationId xmlns:p14="http://schemas.microsoft.com/office/powerpoint/2010/main" val="429112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436" cy="577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78579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2013-2014 SARE/CTIC Cover Crop Survey</a:t>
            </a:r>
          </a:p>
          <a:p>
            <a:pPr marL="0"/>
            <a:endParaRPr lang="en-US" sz="900" dirty="0" smtClean="0"/>
          </a:p>
        </p:txBody>
      </p:sp>
      <p:sp>
        <p:nvSpPr>
          <p:cNvPr id="2" name="Donut 1"/>
          <p:cNvSpPr/>
          <p:nvPr/>
        </p:nvSpPr>
        <p:spPr>
          <a:xfrm>
            <a:off x="-541500" y="3189653"/>
            <a:ext cx="5602084" cy="383939"/>
          </a:xfrm>
          <a:prstGeom prst="donut">
            <a:avLst>
              <a:gd name="adj" fmla="val 70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5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37614" y="6048064"/>
            <a:ext cx="8652387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Water_Summ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089" y="5709949"/>
            <a:ext cx="1427661" cy="671035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209496" y="6186911"/>
            <a:ext cx="4537383" cy="678179"/>
            <a:chOff x="882082" y="85201"/>
            <a:chExt cx="4541759" cy="680903"/>
          </a:xfrm>
        </p:grpSpPr>
        <p:pic>
          <p:nvPicPr>
            <p:cNvPr id="12" name="Picture 11" descr="Logo-CINRAM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559" y="186561"/>
              <a:ext cx="892747" cy="550844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13" name="Picture 12" descr="http://greenlandsbluewaters.net/Perennial_Forage/Images/GLBW2_logo_MMH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82" y="85201"/>
              <a:ext cx="668358" cy="642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 descr="http://www.mndairylabor.com/files/misa_small_logo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89075" y="123453"/>
              <a:ext cx="934766" cy="64265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5" name="Picture 14" descr="vertMrnM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95"/>
            <a:stretch/>
          </p:blipFill>
          <p:spPr bwMode="auto">
            <a:xfrm>
              <a:off x="1808090" y="166271"/>
              <a:ext cx="1272641" cy="55084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904" y="6157504"/>
            <a:ext cx="881425" cy="6789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37618" y="720504"/>
            <a:ext cx="8871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Developing New Perennial and Winter Annual Crops to Enhance Minnesota’s Soil and Water Resources</a:t>
            </a:r>
            <a:endParaRPr lang="en-US" sz="2400" dirty="0"/>
          </a:p>
        </p:txBody>
      </p:sp>
      <p:pic>
        <p:nvPicPr>
          <p:cNvPr id="25" name="Picture 24" descr="Screen Shot 2016-02-25 at 2.44.22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354" y="3841416"/>
            <a:ext cx="4249646" cy="1864640"/>
          </a:xfrm>
          <a:prstGeom prst="rect">
            <a:avLst/>
          </a:prstGeom>
        </p:spPr>
      </p:pic>
      <p:pic>
        <p:nvPicPr>
          <p:cNvPr id="26" name="Picture 25" descr="Screen Shot 2016-02-25 at 2.44.03 P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044" y="1812022"/>
            <a:ext cx="4144961" cy="2029394"/>
          </a:xfrm>
          <a:prstGeom prst="rect">
            <a:avLst/>
          </a:prstGeom>
        </p:spPr>
      </p:pic>
      <p:pic>
        <p:nvPicPr>
          <p:cNvPr id="27" name="Picture 26" descr="Screen Shot 2016-02-25 at 2.43.55 P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14" y="1812022"/>
            <a:ext cx="4344513" cy="2792282"/>
          </a:xfrm>
          <a:prstGeom prst="rect">
            <a:avLst/>
          </a:prstGeom>
        </p:spPr>
      </p:pic>
      <p:pic>
        <p:nvPicPr>
          <p:cNvPr id="31" name="Picture 30" descr="Screen Shot 2016-02-25 at 2.47.08 PM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07" y="4631650"/>
            <a:ext cx="4849313" cy="110875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0" y="47328"/>
            <a:ext cx="9144000" cy="662902"/>
            <a:chOff x="0" y="0"/>
            <a:chExt cx="9757758" cy="666382"/>
          </a:xfrm>
        </p:grpSpPr>
        <p:pic>
          <p:nvPicPr>
            <p:cNvPr id="36" name="Picture 35"/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44000" y="0"/>
              <a:ext cx="613758" cy="662902"/>
            </a:xfrm>
            <a:prstGeom prst="rect">
              <a:avLst/>
            </a:prstGeom>
            <a:solidFill>
              <a:srgbClr val="D7E4BD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9" name="Picture 38" descr="Screen Shot 2016-02-25 at 3.10.44 PM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66382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7211893" y="6150114"/>
            <a:ext cx="1932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Pg. 26 </a:t>
            </a:r>
            <a:endParaRPr lang="en-US" sz="2000" b="1" dirty="0"/>
          </a:p>
          <a:p>
            <a:pPr algn="ctr"/>
            <a:r>
              <a:rPr lang="en-US" sz="2000" b="1" dirty="0" smtClean="0"/>
              <a:t>EQB Report</a:t>
            </a:r>
            <a:endParaRPr lang="en-US" sz="2000" b="1" dirty="0"/>
          </a:p>
        </p:txBody>
      </p:sp>
      <p:pic>
        <p:nvPicPr>
          <p:cNvPr id="42" name="Picture 41" descr="Screen Shot 2016-02-25 at 4.04.19 PM.png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13" y="6152095"/>
            <a:ext cx="575430" cy="6844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7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870788" cy="92972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New Cash Cover Crops: Winter Camelina and Pennycress</a:t>
            </a:r>
            <a:endParaRPr lang="en-US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65716" y="1062653"/>
            <a:ext cx="4821920" cy="4502256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9pPr>
          </a:lstStyle>
          <a:p>
            <a:r>
              <a:rPr lang="en-US" sz="2200" dirty="0" smtClean="0"/>
              <a:t>Brassicaceae (mustard family)</a:t>
            </a:r>
          </a:p>
          <a:p>
            <a:r>
              <a:rPr lang="en-US" sz="2200" dirty="0" smtClean="0"/>
              <a:t>Cold-tolerant winter annual</a:t>
            </a:r>
          </a:p>
          <a:p>
            <a:r>
              <a:rPr lang="en-US" sz="2200" dirty="0" smtClean="0"/>
              <a:t>Rapid seed maturity</a:t>
            </a:r>
          </a:p>
          <a:p>
            <a:r>
              <a:rPr lang="en-US" sz="2200" dirty="0" smtClean="0"/>
              <a:t>Economic opportunity</a:t>
            </a:r>
          </a:p>
          <a:p>
            <a:pPr lvl="1"/>
            <a:r>
              <a:rPr lang="en-US" sz="2200" dirty="0" smtClean="0"/>
              <a:t>Pennycress</a:t>
            </a:r>
          </a:p>
          <a:p>
            <a:pPr lvl="2"/>
            <a:r>
              <a:rPr lang="en-US" sz="2200" dirty="0" smtClean="0"/>
              <a:t>Bio-based products</a:t>
            </a:r>
          </a:p>
          <a:p>
            <a:pPr lvl="2"/>
            <a:r>
              <a:rPr lang="en-US" sz="2200" dirty="0" smtClean="0"/>
              <a:t>Biodiesel </a:t>
            </a:r>
          </a:p>
          <a:p>
            <a:pPr lvl="1"/>
            <a:r>
              <a:rPr lang="en-US" sz="2200" dirty="0" smtClean="0"/>
              <a:t>Camelina</a:t>
            </a:r>
          </a:p>
          <a:p>
            <a:pPr lvl="2"/>
            <a:r>
              <a:rPr lang="en-US" sz="2200" dirty="0" smtClean="0"/>
              <a:t>Food grade oil</a:t>
            </a:r>
          </a:p>
          <a:p>
            <a:pPr lvl="2"/>
            <a:r>
              <a:rPr lang="en-US" sz="2200" dirty="0" smtClean="0"/>
              <a:t>Biodiesel</a:t>
            </a:r>
          </a:p>
          <a:p>
            <a:pPr lvl="2"/>
            <a:r>
              <a:rPr lang="en-US" sz="2200" dirty="0" smtClean="0"/>
              <a:t>Protein and fiber</a:t>
            </a:r>
          </a:p>
          <a:p>
            <a:pPr marL="457200" lvl="1" indent="0">
              <a:buFont typeface="Arial" charset="0"/>
              <a:buNone/>
            </a:pPr>
            <a:endParaRPr lang="en-US" sz="800" dirty="0" smtClean="0"/>
          </a:p>
          <a:p>
            <a:r>
              <a:rPr lang="en-US" sz="2400" dirty="0" smtClean="0"/>
              <a:t> </a:t>
            </a:r>
          </a:p>
          <a:p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73" y="608857"/>
            <a:ext cx="2971800" cy="226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upload.wikimedia.org/wikipedia/commons/0/00/Camelina_microcarpa_NPS-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 bwMode="auto">
          <a:xfrm>
            <a:off x="5472657" y="3365201"/>
            <a:ext cx="2971800" cy="22441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1935" y="2909516"/>
            <a:ext cx="139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Pennycress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5135" y="5588061"/>
            <a:ext cx="1159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Camelina</a:t>
            </a:r>
          </a:p>
        </p:txBody>
      </p:sp>
    </p:spTree>
    <p:extLst>
      <p:ext uri="{BB962C8B-B14F-4D97-AF65-F5344CB8AC3E}">
        <p14:creationId xmlns:p14="http://schemas.microsoft.com/office/powerpoint/2010/main" val="712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9225225" cy="92972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Developing Markets: New Economic Opportunities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169220" y="620269"/>
            <a:ext cx="605313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7A0019"/>
                </a:solidFill>
              </a:rPr>
              <a:t>Agricultural Utilization Research Institute (AURI). </a:t>
            </a:r>
            <a:endParaRPr lang="en-US" sz="2800" dirty="0" smtClean="0">
              <a:solidFill>
                <a:srgbClr val="7A0019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7A0019"/>
                </a:solidFill>
              </a:rPr>
              <a:t>Extracting </a:t>
            </a:r>
            <a:r>
              <a:rPr lang="en-US" sz="2800" dirty="0">
                <a:solidFill>
                  <a:srgbClr val="7A0019"/>
                </a:solidFill>
              </a:rPr>
              <a:t>oil, fiber, and proteins that can be used for industrial testing Industry Partners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7A0019"/>
                </a:solidFill>
              </a:rPr>
              <a:t>General Mills </a:t>
            </a:r>
            <a:endParaRPr lang="en-US" sz="2800" dirty="0" smtClean="0">
              <a:solidFill>
                <a:srgbClr val="7A0019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 err="1" smtClean="0">
                <a:solidFill>
                  <a:srgbClr val="7A0019"/>
                </a:solidFill>
              </a:rPr>
              <a:t>Camelina</a:t>
            </a:r>
            <a:r>
              <a:rPr lang="en-US" sz="2800" dirty="0">
                <a:solidFill>
                  <a:srgbClr val="7A0019"/>
                </a:solidFill>
              </a:rPr>
              <a:t>-oil, fiber and protein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7A0019"/>
                </a:solidFill>
              </a:rPr>
              <a:t>PepsiCo </a:t>
            </a:r>
            <a:endParaRPr lang="en-US" sz="2800" dirty="0" smtClean="0">
              <a:solidFill>
                <a:srgbClr val="7A0019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7A0019"/>
                </a:solidFill>
              </a:rPr>
              <a:t>Pennycress</a:t>
            </a:r>
            <a:r>
              <a:rPr lang="en-US" sz="2800" dirty="0">
                <a:solidFill>
                  <a:srgbClr val="7A0019"/>
                </a:solidFill>
              </a:rPr>
              <a:t>- oil for polymers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7A0019"/>
                </a:solidFill>
              </a:rPr>
              <a:t>JetBlue </a:t>
            </a:r>
            <a:endParaRPr lang="en-US" sz="2800" dirty="0" smtClean="0">
              <a:solidFill>
                <a:srgbClr val="7A0019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7A0019"/>
                </a:solidFill>
              </a:rPr>
              <a:t>Pennycress</a:t>
            </a:r>
            <a:r>
              <a:rPr lang="en-US" sz="2800" dirty="0">
                <a:solidFill>
                  <a:srgbClr val="7A0019"/>
                </a:solidFill>
              </a:rPr>
              <a:t>-jet fuel</a:t>
            </a:r>
          </a:p>
          <a:p>
            <a:r>
              <a:rPr lang="en-US" dirty="0"/>
              <a:t> </a:t>
            </a:r>
          </a:p>
        </p:txBody>
      </p:sp>
      <p:pic>
        <p:nvPicPr>
          <p:cNvPr id="9" name="Picture 6" descr="https://upload.wikimedia.org/wikipedia/commons/thumb/0/00/General_Mills_logo.svg/2000px-General_Mills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63" y="2165812"/>
            <a:ext cx="1167543" cy="15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pepsi 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968" y="3807121"/>
            <a:ext cx="2862629" cy="70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08" y="758622"/>
            <a:ext cx="1226117" cy="123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jet bl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76" y="4588954"/>
            <a:ext cx="1367941" cy="13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5" name="Picture 14" descr="Screen Shot 2016-02-16 at 9.24.29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8129" r="12917" b="8228"/>
          <a:stretch/>
        </p:blipFill>
        <p:spPr>
          <a:xfrm>
            <a:off x="0" y="5915675"/>
            <a:ext cx="774700" cy="9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0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22 at 6.39.24 PM.png"/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15" y="885550"/>
            <a:ext cx="3788354" cy="476233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50474" y="19"/>
            <a:ext cx="2948306" cy="1106081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9pPr>
          </a:lstStyle>
          <a:p>
            <a:pPr>
              <a:buClr>
                <a:srgbClr val="CE1B22"/>
              </a:buClr>
            </a:pPr>
            <a:r>
              <a:rPr lang="en-US" b="1" dirty="0" smtClean="0">
                <a:solidFill>
                  <a:srgbClr val="7A0019"/>
                </a:solidFill>
                <a:latin typeface="Arial"/>
              </a:rPr>
              <a:t>2016 Corn</a:t>
            </a:r>
          </a:p>
          <a:p>
            <a:pPr>
              <a:buClr>
                <a:srgbClr val="CE1B22"/>
              </a:buClr>
            </a:pPr>
            <a:r>
              <a:rPr lang="en-US" b="1" dirty="0" smtClean="0">
                <a:solidFill>
                  <a:srgbClr val="7A0019"/>
                </a:solidFill>
                <a:latin typeface="Arial"/>
              </a:rPr>
              <a:t>8.0 million ac </a:t>
            </a:r>
          </a:p>
        </p:txBody>
      </p:sp>
      <p:pic>
        <p:nvPicPr>
          <p:cNvPr id="5" name="Picture 4" descr="Screen Shot 2015-11-22 at 6.46.00 PM.pn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1878" y="1041409"/>
            <a:ext cx="4310027" cy="468548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558130" y="19"/>
            <a:ext cx="2792830" cy="1106081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9pPr>
          </a:lstStyle>
          <a:p>
            <a:pPr>
              <a:buClr>
                <a:srgbClr val="CE1B22"/>
              </a:buClr>
            </a:pPr>
            <a:r>
              <a:rPr lang="en-US" b="1" dirty="0" smtClean="0">
                <a:solidFill>
                  <a:srgbClr val="7A0019"/>
                </a:solidFill>
                <a:latin typeface="Arial"/>
              </a:rPr>
              <a:t>2016 Soybean</a:t>
            </a:r>
          </a:p>
          <a:p>
            <a:pPr>
              <a:buClr>
                <a:srgbClr val="CE1B22"/>
              </a:buClr>
            </a:pPr>
            <a:r>
              <a:rPr lang="en-US" b="1" dirty="0" smtClean="0">
                <a:solidFill>
                  <a:srgbClr val="7A0019"/>
                </a:solidFill>
                <a:latin typeface="Arial"/>
              </a:rPr>
              <a:t>7.5 million ac </a:t>
            </a:r>
          </a:p>
        </p:txBody>
      </p:sp>
      <p:pic>
        <p:nvPicPr>
          <p:cNvPr id="10" name="Picture 9" descr="Screen Shot 2015-11-22 at 6.56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9663"/>
            <a:ext cx="4797886" cy="9383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35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Opportunities: Early Harvested Crops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Shape 84" descr="Screen Shot 2016-10-28 at 12.05.52 AM.png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484" y="3857467"/>
            <a:ext cx="3701528" cy="205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85" descr="Screen Shot 2016-10-28 at 12.06.54 AM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8711" y="2817513"/>
            <a:ext cx="4056547" cy="203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5795"/>
          <a:stretch/>
        </p:blipFill>
        <p:spPr>
          <a:xfrm>
            <a:off x="5804566" y="808246"/>
            <a:ext cx="3102951" cy="187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_68882651_peas_62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/>
          <a:stretch/>
        </p:blipFill>
        <p:spPr>
          <a:xfrm>
            <a:off x="2572239" y="784897"/>
            <a:ext cx="3102951" cy="1925090"/>
          </a:xfrm>
          <a:prstGeom prst="rect">
            <a:avLst/>
          </a:prstGeom>
        </p:spPr>
      </p:pic>
      <p:pic>
        <p:nvPicPr>
          <p:cNvPr id="9" name="Shape 141" descr="DSCN2784.jpg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040" y="784897"/>
            <a:ext cx="2168823" cy="288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271427" y="5127437"/>
            <a:ext cx="4411226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en-US" sz="2400" b="1" dirty="0" smtClean="0">
                <a:solidFill>
                  <a:srgbClr val="800000"/>
                </a:solidFill>
                <a:ea typeface="Arial"/>
                <a:cs typeface="Arial"/>
                <a:sym typeface="Arial"/>
              </a:rPr>
              <a:t>Over 2 million acres in MN!</a:t>
            </a:r>
            <a:endParaRPr lang="en-US" sz="2400" b="1" dirty="0">
              <a:solidFill>
                <a:srgbClr val="8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81513" y="2317305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103,200 ac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7426" y="2340655"/>
            <a:ext cx="11977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48,500 </a:t>
            </a:r>
            <a:r>
              <a:rPr lang="en-US" dirty="0">
                <a:solidFill>
                  <a:srgbClr val="FFFFFF"/>
                </a:solidFill>
              </a:rPr>
              <a:t>ac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14070" y="4484022"/>
            <a:ext cx="15311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FFFF"/>
                </a:solidFill>
              </a:rPr>
              <a:t>1.2 million </a:t>
            </a:r>
            <a:r>
              <a:rPr lang="en-US" dirty="0">
                <a:solidFill>
                  <a:srgbClr val="FFFFFF"/>
                </a:solidFill>
              </a:rPr>
              <a:t>ac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75008" y="5542476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500,000 </a:t>
            </a:r>
            <a:r>
              <a:rPr lang="en-US" dirty="0">
                <a:solidFill>
                  <a:srgbClr val="FFFFFF"/>
                </a:solidFill>
              </a:rPr>
              <a:t>ac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16859" y="3305024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435,000 </a:t>
            </a:r>
            <a:r>
              <a:rPr lang="en-US" dirty="0">
                <a:solidFill>
                  <a:srgbClr val="FFFFFF"/>
                </a:solidFill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5975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000" b="1" dirty="0" smtClean="0">
                <a:solidFill>
                  <a:schemeClr val="bg1"/>
                </a:solidFill>
              </a:rPr>
              <a:t>Relay Cropping System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6344" y="3455157"/>
            <a:ext cx="8669419" cy="2453196"/>
            <a:chOff x="201149" y="3663182"/>
            <a:chExt cx="8669419" cy="24531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25"/>
            <a:stretch/>
          </p:blipFill>
          <p:spPr>
            <a:xfrm>
              <a:off x="201149" y="3679616"/>
              <a:ext cx="2668960" cy="24367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8" t="14504"/>
            <a:stretch/>
          </p:blipFill>
          <p:spPr>
            <a:xfrm>
              <a:off x="2972493" y="3679616"/>
              <a:ext cx="3163728" cy="24177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81" b="12056"/>
            <a:stretch/>
          </p:blipFill>
          <p:spPr>
            <a:xfrm>
              <a:off x="6238607" y="3663182"/>
              <a:ext cx="2631961" cy="2434146"/>
            </a:xfrm>
            <a:prstGeom prst="rect">
              <a:avLst/>
            </a:prstGeom>
          </p:spPr>
        </p:pic>
        <p:sp>
          <p:nvSpPr>
            <p:cNvPr id="17" name="Right Arrow 16"/>
            <p:cNvSpPr/>
            <p:nvPr/>
          </p:nvSpPr>
          <p:spPr bwMode="auto">
            <a:xfrm>
              <a:off x="2426001" y="4537355"/>
              <a:ext cx="990600" cy="685800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5779694" y="4544148"/>
              <a:ext cx="990600" cy="685800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2339" y="827574"/>
            <a:ext cx="8817428" cy="2348274"/>
            <a:chOff x="76200" y="1035599"/>
            <a:chExt cx="8817428" cy="23482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9631"/>
            <a:stretch/>
          </p:blipFill>
          <p:spPr>
            <a:xfrm>
              <a:off x="3056974" y="1061461"/>
              <a:ext cx="3073400" cy="229655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21"/>
            <a:stretch/>
          </p:blipFill>
          <p:spPr>
            <a:xfrm>
              <a:off x="6215549" y="1035599"/>
              <a:ext cx="2678079" cy="2348274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 bwMode="auto">
            <a:xfrm>
              <a:off x="5677661" y="1886567"/>
              <a:ext cx="990600" cy="64633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8" t="19478" r="13980" b="48823"/>
            <a:stretch/>
          </p:blipFill>
          <p:spPr>
            <a:xfrm>
              <a:off x="76200" y="1066736"/>
              <a:ext cx="2895600" cy="2286000"/>
            </a:xfrm>
            <a:prstGeom prst="rect">
              <a:avLst/>
            </a:prstGeom>
          </p:spPr>
        </p:pic>
        <p:sp>
          <p:nvSpPr>
            <p:cNvPr id="24" name="Right Arrow 23"/>
            <p:cNvSpPr/>
            <p:nvPr/>
          </p:nvSpPr>
          <p:spPr bwMode="auto">
            <a:xfrm>
              <a:off x="2519087" y="1886567"/>
              <a:ext cx="990600" cy="64633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46253" y="2741381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November 15th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18053" y="2759310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April 18th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42253" y="2732416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May 31st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6253" y="5430775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June 16th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6053" y="5430775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July 6th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18053" y="5430775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June 17th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27" y="946727"/>
            <a:ext cx="285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b="1" dirty="0" smtClean="0">
                <a:solidFill>
                  <a:srgbClr val="FFFFFF"/>
                </a:solidFill>
              </a:rPr>
              <a:t>Small Grains and Silage Corn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73580" y="856672"/>
            <a:ext cx="264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b="1" dirty="0" smtClean="0">
                <a:solidFill>
                  <a:schemeClr val="bg1"/>
                </a:solidFill>
              </a:rPr>
              <a:t>No-till Plant Soybean</a:t>
            </a:r>
          </a:p>
        </p:txBody>
      </p:sp>
    </p:spTree>
    <p:extLst>
      <p:ext uri="{BB962C8B-B14F-4D97-AF65-F5344CB8AC3E}">
        <p14:creationId xmlns:p14="http://schemas.microsoft.com/office/powerpoint/2010/main" val="17171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000" b="1" dirty="0" smtClean="0">
                <a:solidFill>
                  <a:schemeClr val="bg1"/>
                </a:solidFill>
              </a:rPr>
              <a:t>Relay Cropping System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6344" y="3455157"/>
            <a:ext cx="8669419" cy="2453196"/>
            <a:chOff x="201149" y="3663182"/>
            <a:chExt cx="8669419" cy="24531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25"/>
            <a:stretch/>
          </p:blipFill>
          <p:spPr>
            <a:xfrm>
              <a:off x="201149" y="3679616"/>
              <a:ext cx="2668960" cy="24367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8" t="14504"/>
            <a:stretch/>
          </p:blipFill>
          <p:spPr>
            <a:xfrm>
              <a:off x="2972493" y="3679616"/>
              <a:ext cx="3163728" cy="24177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81" b="12056"/>
            <a:stretch/>
          </p:blipFill>
          <p:spPr>
            <a:xfrm>
              <a:off x="6238607" y="3663182"/>
              <a:ext cx="2631961" cy="2434146"/>
            </a:xfrm>
            <a:prstGeom prst="rect">
              <a:avLst/>
            </a:prstGeom>
          </p:spPr>
        </p:pic>
        <p:sp>
          <p:nvSpPr>
            <p:cNvPr id="17" name="Right Arrow 16"/>
            <p:cNvSpPr/>
            <p:nvPr/>
          </p:nvSpPr>
          <p:spPr bwMode="auto">
            <a:xfrm>
              <a:off x="2426001" y="4537355"/>
              <a:ext cx="990600" cy="685800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5779694" y="4544148"/>
              <a:ext cx="990600" cy="685800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2339" y="827574"/>
            <a:ext cx="8817428" cy="2348274"/>
            <a:chOff x="76200" y="1035599"/>
            <a:chExt cx="8817428" cy="23482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9631"/>
            <a:stretch/>
          </p:blipFill>
          <p:spPr>
            <a:xfrm>
              <a:off x="3056974" y="1061461"/>
              <a:ext cx="3073400" cy="229655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21"/>
            <a:stretch/>
          </p:blipFill>
          <p:spPr>
            <a:xfrm>
              <a:off x="6215549" y="1035599"/>
              <a:ext cx="2678079" cy="2348274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 bwMode="auto">
            <a:xfrm>
              <a:off x="5677661" y="1886567"/>
              <a:ext cx="990600" cy="64633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8" t="19478" r="13980" b="48823"/>
            <a:stretch/>
          </p:blipFill>
          <p:spPr>
            <a:xfrm>
              <a:off x="76200" y="1066736"/>
              <a:ext cx="2895600" cy="2286000"/>
            </a:xfrm>
            <a:prstGeom prst="rect">
              <a:avLst/>
            </a:prstGeom>
          </p:spPr>
        </p:pic>
        <p:sp>
          <p:nvSpPr>
            <p:cNvPr id="24" name="Right Arrow 23"/>
            <p:cNvSpPr/>
            <p:nvPr/>
          </p:nvSpPr>
          <p:spPr bwMode="auto">
            <a:xfrm>
              <a:off x="2519087" y="1886567"/>
              <a:ext cx="990600" cy="64633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46253" y="2741381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November 15th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18053" y="2759310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April 18th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42253" y="2732416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May 31st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6253" y="5430775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June 16th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6053" y="5430775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July 6th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18053" y="5430775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June 17th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27" y="946727"/>
            <a:ext cx="285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b="1" dirty="0" smtClean="0">
                <a:solidFill>
                  <a:srgbClr val="FFFFFF"/>
                </a:solidFill>
              </a:rPr>
              <a:t>Small Grains and Silage Corn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73580" y="856672"/>
            <a:ext cx="264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b="1" dirty="0" smtClean="0">
                <a:solidFill>
                  <a:schemeClr val="bg1"/>
                </a:solidFill>
              </a:rPr>
              <a:t>No-till Plant Soybean</a:t>
            </a:r>
          </a:p>
        </p:txBody>
      </p:sp>
      <p:pic>
        <p:nvPicPr>
          <p:cNvPr id="32" name="Picture 31" descr="Plot 214 #2.jpg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226" y="747344"/>
            <a:ext cx="4268651" cy="261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DSC_0016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2599981" y="3414344"/>
            <a:ext cx="4263895" cy="316441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671661" y="1142315"/>
            <a:ext cx="154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b="1" smtClean="0">
                <a:solidFill>
                  <a:srgbClr val="FFFFFF"/>
                </a:solidFill>
              </a:rPr>
              <a:t>Early June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20311" y="1516387"/>
            <a:ext cx="154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b="1" smtClean="0">
                <a:solidFill>
                  <a:srgbClr val="FFFFFF"/>
                </a:solidFill>
              </a:rPr>
              <a:t>Soybean</a:t>
            </a:r>
            <a:endParaRPr lang="en-US" b="1" dirty="0" smtClean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194998" y="1857513"/>
            <a:ext cx="145401" cy="674672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878286" y="1857513"/>
            <a:ext cx="250235" cy="548993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455457" y="4743894"/>
            <a:ext cx="154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b="1" smtClean="0">
                <a:solidFill>
                  <a:srgbClr val="FFFFFF"/>
                </a:solidFill>
              </a:rPr>
              <a:t>Soybean</a:t>
            </a:r>
            <a:endParaRPr lang="en-US" b="1" dirty="0" smtClean="0">
              <a:solidFill>
                <a:srgbClr val="FFFFFF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513432" y="5085020"/>
            <a:ext cx="250235" cy="548993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556735" y="6337492"/>
            <a:ext cx="21130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ctr"/>
            <a:r>
              <a:rPr lang="en-US" sz="1000" b="1" dirty="0" smtClean="0">
                <a:solidFill>
                  <a:srgbClr val="FFFFFF"/>
                </a:solidFill>
              </a:rPr>
              <a:t>Photo: Russ </a:t>
            </a:r>
            <a:r>
              <a:rPr lang="en-US" sz="1000" b="1" dirty="0" err="1" smtClean="0">
                <a:solidFill>
                  <a:srgbClr val="FFFFFF"/>
                </a:solidFill>
              </a:rPr>
              <a:t>Gesch</a:t>
            </a:r>
            <a:r>
              <a:rPr lang="en-US" sz="1000" b="1" dirty="0" smtClean="0">
                <a:solidFill>
                  <a:srgbClr val="FFFFFF"/>
                </a:solidFill>
              </a:rPr>
              <a:t>. USDA-ARS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42496" y="3113838"/>
            <a:ext cx="21130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ctr"/>
            <a:r>
              <a:rPr lang="en-US" sz="1000" b="1" dirty="0" smtClean="0">
                <a:solidFill>
                  <a:srgbClr val="FFFFFF"/>
                </a:solidFill>
              </a:rPr>
              <a:t>Photo: Russ </a:t>
            </a:r>
            <a:r>
              <a:rPr lang="en-US" sz="1000" b="1" dirty="0" err="1" smtClean="0">
                <a:solidFill>
                  <a:srgbClr val="FFFFFF"/>
                </a:solidFill>
              </a:rPr>
              <a:t>Gesch</a:t>
            </a:r>
            <a:r>
              <a:rPr lang="en-US" sz="1000" b="1" dirty="0" smtClean="0">
                <a:solidFill>
                  <a:srgbClr val="FFFFFF"/>
                </a:solidFill>
              </a:rPr>
              <a:t>. USDA-ARS</a:t>
            </a:r>
            <a:endParaRPr lang="en-US" sz="1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0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58517" y="5950885"/>
            <a:ext cx="31637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3200" b="1" dirty="0" smtClean="0">
                <a:solidFill>
                  <a:srgbClr val="FFFFFF"/>
                </a:solidFill>
              </a:rPr>
              <a:t>WEEDY!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8"/>
          <a:stretch/>
        </p:blipFill>
        <p:spPr>
          <a:xfrm>
            <a:off x="0" y="1198039"/>
            <a:ext cx="9144000" cy="374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sz="3200" b="1" dirty="0" smtClean="0">
                <a:latin typeface="Century Gothic" charset="0"/>
                <a:ea typeface="ＭＳ Ｐゴシック" charset="0"/>
                <a:cs typeface="Century Gothic" charset="0"/>
              </a:rPr>
              <a:t>Relay Cropping: Weed Control</a:t>
            </a:r>
            <a:endParaRPr lang="en-US" sz="3200" b="1" dirty="0">
              <a:latin typeface="Century Gothic" charset="0"/>
              <a:ea typeface="ＭＳ Ｐゴシック" charset="0"/>
              <a:cs typeface="Century 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624" y="4955678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000" b="1" dirty="0" smtClean="0">
                <a:solidFill>
                  <a:schemeClr val="bg1"/>
                </a:solidFill>
              </a:rPr>
              <a:t>Winter Rye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45009" y="4949315"/>
            <a:ext cx="185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000" b="1" dirty="0" smtClean="0">
                <a:solidFill>
                  <a:schemeClr val="bg1"/>
                </a:solidFill>
              </a:rPr>
              <a:t>Field Pennycress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3848" y="4976973"/>
            <a:ext cx="1859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000" b="1" dirty="0" smtClean="0">
                <a:solidFill>
                  <a:schemeClr val="bg1"/>
                </a:solidFill>
              </a:rPr>
              <a:t>No Cover Crop Weedy Check</a:t>
            </a:r>
          </a:p>
        </p:txBody>
      </p:sp>
      <p:pic>
        <p:nvPicPr>
          <p:cNvPr id="8" name="Picture 7" descr="Screen Shot 2016-02-16 at 9.24.29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9041"/>
            <a:ext cx="820615" cy="908959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7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Relay Cropping: Weed Control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927613" y="5625756"/>
            <a:ext cx="1161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LSD: </a:t>
            </a:r>
            <a:r>
              <a:rPr lang="en-US" sz="1200" b="1" dirty="0">
                <a:solidFill>
                  <a:schemeClr val="bg1"/>
                </a:solidFill>
              </a:rPr>
              <a:t>P &lt; 0.05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2241274"/>
              </p:ext>
            </p:extLst>
          </p:nvPr>
        </p:nvGraphicFramePr>
        <p:xfrm>
          <a:off x="165798" y="626883"/>
          <a:ext cx="8521002" cy="5137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1952" y="1061086"/>
            <a:ext cx="292608" cy="541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/>
              <a:t>*</a:t>
            </a:r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572256" y="3316606"/>
            <a:ext cx="292608" cy="541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/>
              <a:t>*</a:t>
            </a:r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222463" y="2140210"/>
            <a:ext cx="292608" cy="541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/>
              <a:t>*</a:t>
            </a:r>
            <a:endParaRPr lang="en-US" sz="28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t="1177" r="20300" b="45396"/>
          <a:stretch/>
        </p:blipFill>
        <p:spPr>
          <a:xfrm>
            <a:off x="4814471" y="626883"/>
            <a:ext cx="4274486" cy="16152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627168"/>
            <a:ext cx="34666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FF"/>
                </a:solidFill>
              </a:rPr>
              <a:t>Adapted from Johnson et al., 2015. </a:t>
            </a:r>
            <a:r>
              <a:rPr lang="en-US" sz="900" b="1" dirty="0" err="1" smtClean="0">
                <a:solidFill>
                  <a:srgbClr val="FFFFFF"/>
                </a:solidFill>
              </a:rPr>
              <a:t>Agron</a:t>
            </a:r>
            <a:r>
              <a:rPr lang="en-US" sz="900" b="1" dirty="0" smtClean="0">
                <a:solidFill>
                  <a:srgbClr val="FFFFFF"/>
                </a:solidFill>
              </a:rPr>
              <a:t> J. 108:532-540</a:t>
            </a:r>
            <a:endParaRPr lang="en-US" sz="900" b="1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87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2-16 at 9.24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8129" r="12917" b="8228"/>
          <a:stretch/>
        </p:blipFill>
        <p:spPr>
          <a:xfrm>
            <a:off x="0" y="5915685"/>
            <a:ext cx="774700" cy="942325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712200" cy="1219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/>
              <a:t>Annual Tile Drainage </a:t>
            </a:r>
            <a:r>
              <a:rPr lang="en-US" sz="3200" b="1" dirty="0" smtClean="0"/>
              <a:t>Loss in </a:t>
            </a:r>
            <a:r>
              <a:rPr lang="en-US" sz="3200" b="1" dirty="0"/>
              <a:t>Corn-Soybean Rotation</a:t>
            </a:r>
            <a:br>
              <a:rPr lang="en-US" sz="3200" b="1" dirty="0"/>
            </a:br>
            <a:r>
              <a:rPr lang="en-US" sz="3200" b="1" dirty="0"/>
              <a:t> </a:t>
            </a:r>
            <a:r>
              <a:rPr lang="en-US" sz="1800" b="1" dirty="0"/>
              <a:t>Waseca, 1987-2001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/>
          </p:nvPr>
        </p:nvGraphicFramePr>
        <p:xfrm>
          <a:off x="117207" y="1084445"/>
          <a:ext cx="7137400" cy="336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74700" y="6581001"/>
            <a:ext cx="173121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FFFFFF"/>
                </a:solidFill>
                <a:latin typeface="Verdana" pitchFamily="34" charset="0"/>
              </a:rPr>
              <a:t>Gyles</a:t>
            </a:r>
            <a:r>
              <a:rPr lang="en-US" sz="1200" dirty="0">
                <a:solidFill>
                  <a:srgbClr val="FFFFFF"/>
                </a:solidFill>
                <a:latin typeface="Verdana" pitchFamily="34" charset="0"/>
              </a:rPr>
              <a:t> Randall, 2003</a:t>
            </a:r>
          </a:p>
        </p:txBody>
      </p:sp>
      <p:pic>
        <p:nvPicPr>
          <p:cNvPr id="2" name="Picture 1" descr="Screen Shot 2016-12-07 at 3.24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91" y="3585579"/>
            <a:ext cx="3433616" cy="23470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5" y="3410315"/>
            <a:ext cx="4716631" cy="22984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86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il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7" t="15171" r="33596" b="21106"/>
          <a:stretch/>
        </p:blipFill>
        <p:spPr>
          <a:xfrm>
            <a:off x="1494203" y="565939"/>
            <a:ext cx="4763445" cy="522323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" y="0"/>
            <a:ext cx="9225225" cy="92972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>
                <a:solidFill>
                  <a:srgbClr val="800000"/>
                </a:solidFill>
                <a:latin typeface="Arial"/>
                <a:ea typeface="ＭＳ Ｐゴシック"/>
                <a:cs typeface="ＭＳ Ｐゴシック"/>
              </a:rPr>
              <a:t>Relay Cropping Extractable Soil N Reduction</a:t>
            </a:r>
            <a:endParaRPr lang="en-US" b="1" dirty="0">
              <a:solidFill>
                <a:srgbClr val="8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7" name="Picture 6" descr="Screen Shot 2017-09-20 at 9.50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32047"/>
            <a:ext cx="3154667" cy="925953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3283062" y="719205"/>
            <a:ext cx="1928813" cy="3966195"/>
          </a:xfrm>
          <a:prstGeom prst="donut">
            <a:avLst>
              <a:gd name="adj" fmla="val 7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soil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77410" r="76204" b="9124"/>
          <a:stretch/>
        </p:blipFill>
        <p:spPr>
          <a:xfrm>
            <a:off x="6328157" y="4685400"/>
            <a:ext cx="2686050" cy="110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Relay Cropping Spring Soil N Reduction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4A1321-5DB0-8441-97D2-5B56F7C8829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0" y="646239"/>
            <a:ext cx="7584470" cy="5295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72900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Spring Nitrate Retention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78579"/>
            <a:ext cx="2768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>
                <a:solidFill>
                  <a:srgbClr val="FFFFFF"/>
                </a:solidFill>
              </a:rPr>
              <a:t>Ott</a:t>
            </a:r>
            <a:r>
              <a:rPr lang="en-US" sz="900" b="1" dirty="0" smtClean="0">
                <a:solidFill>
                  <a:srgbClr val="FFFFFF"/>
                </a:solidFill>
              </a:rPr>
              <a:t> et al.,  2018. </a:t>
            </a:r>
            <a:r>
              <a:rPr lang="en-US" sz="1000" b="1" dirty="0" smtClean="0">
                <a:solidFill>
                  <a:srgbClr val="FFFFFF"/>
                </a:solidFill>
              </a:rPr>
              <a:t>Unpublished</a:t>
            </a: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7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608365"/>
              </p:ext>
            </p:extLst>
          </p:nvPr>
        </p:nvGraphicFramePr>
        <p:xfrm>
          <a:off x="228600" y="700719"/>
          <a:ext cx="8686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627168"/>
            <a:ext cx="34666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>
                <a:solidFill>
                  <a:srgbClr val="FFFFFF"/>
                </a:solidFill>
              </a:rPr>
              <a:t>Hoerning</a:t>
            </a:r>
            <a:r>
              <a:rPr lang="en-US" sz="900" b="1" dirty="0" smtClean="0">
                <a:solidFill>
                  <a:srgbClr val="FFFFFF"/>
                </a:solidFill>
              </a:rPr>
              <a:t>, 2018. Unpublished.</a:t>
            </a:r>
            <a:endParaRPr lang="en-US" sz="900" b="1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Relay Cropping Oilseed Economics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4703" y="5574715"/>
            <a:ext cx="1161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LSD: </a:t>
            </a:r>
            <a:r>
              <a:rPr lang="en-US" sz="1200" b="1" dirty="0">
                <a:solidFill>
                  <a:schemeClr val="bg1"/>
                </a:solidFill>
              </a:rPr>
              <a:t>P &lt; 0.05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300606"/>
            <a:ext cx="868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Notes: </a:t>
            </a:r>
            <a:r>
              <a:rPr lang="en-US" sz="1000"/>
              <a:t>s</a:t>
            </a:r>
            <a:r>
              <a:rPr lang="en-US" sz="1000" smtClean="0"/>
              <a:t>ignificant treatment </a:t>
            </a:r>
            <a:r>
              <a:rPr lang="en-US" sz="1000" dirty="0" smtClean="0"/>
              <a:t>effect (P &lt;0.05); value used for oilseed = $18/CWT (canola); </a:t>
            </a:r>
            <a:r>
              <a:rPr lang="en-US" sz="1000" dirty="0"/>
              <a:t>value used for soybean = $</a:t>
            </a:r>
            <a:r>
              <a:rPr lang="en-US" sz="1000" dirty="0" smtClean="0"/>
              <a:t>9.23/bushel </a:t>
            </a:r>
            <a:endParaRPr lang="en-US" sz="1000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56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222" descr="C:\Users\betts003\Desktop\072716slides\P6070141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849" y="2400301"/>
            <a:ext cx="3801890" cy="29407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000" b="1" dirty="0" smtClean="0">
                <a:solidFill>
                  <a:srgbClr val="800000"/>
                </a:solidFill>
              </a:rPr>
              <a:t>Double Cropping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13096" y="1011866"/>
            <a:ext cx="7772400" cy="9169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 smtClean="0">
                <a:solidFill>
                  <a:srgbClr val="800000"/>
                </a:solidFill>
              </a:rPr>
              <a:t>Assess yield potential for a range of summer annual double crops following pennycress and </a:t>
            </a:r>
            <a:r>
              <a:rPr lang="en-US" sz="2400" dirty="0" err="1" smtClean="0">
                <a:solidFill>
                  <a:srgbClr val="800000"/>
                </a:solidFill>
              </a:rPr>
              <a:t>camelina</a:t>
            </a:r>
            <a:endParaRPr lang="en-US" sz="2400" dirty="0" smtClean="0">
              <a:solidFill>
                <a:srgbClr val="800000"/>
              </a:solidFill>
            </a:endParaRPr>
          </a:p>
        </p:txBody>
      </p:sp>
      <p:pic>
        <p:nvPicPr>
          <p:cNvPr id="18" name="Picture 17" descr="Screen Shot 2014-11-12 at 10.09.16 PM.png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1" t="3460" r="4221" b="4491"/>
          <a:stretch/>
        </p:blipFill>
        <p:spPr>
          <a:xfrm>
            <a:off x="0" y="5947833"/>
            <a:ext cx="1005417" cy="910167"/>
          </a:xfrm>
          <a:prstGeom prst="rect">
            <a:avLst/>
          </a:prstGeom>
        </p:spPr>
      </p:pic>
      <p:pic>
        <p:nvPicPr>
          <p:cNvPr id="19" name="Shape 195" descr="double8.1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1038" y="2400301"/>
            <a:ext cx="4752949" cy="2940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22 at 6.39.24 PM.png"/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15" y="885550"/>
            <a:ext cx="3788354" cy="476233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50474" y="19"/>
            <a:ext cx="2948306" cy="1106081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9pPr>
          </a:lstStyle>
          <a:p>
            <a:pPr>
              <a:buClr>
                <a:srgbClr val="CE1B22"/>
              </a:buClr>
            </a:pPr>
            <a:r>
              <a:rPr lang="en-US" b="1" dirty="0" smtClean="0">
                <a:solidFill>
                  <a:srgbClr val="7A0019"/>
                </a:solidFill>
                <a:latin typeface="Arial"/>
              </a:rPr>
              <a:t>2015 Corn</a:t>
            </a:r>
          </a:p>
          <a:p>
            <a:pPr>
              <a:buClr>
                <a:srgbClr val="CE1B22"/>
              </a:buClr>
            </a:pPr>
            <a:r>
              <a:rPr lang="en-US" b="1" dirty="0" smtClean="0">
                <a:solidFill>
                  <a:srgbClr val="7A0019"/>
                </a:solidFill>
                <a:latin typeface="Arial"/>
              </a:rPr>
              <a:t>8.1 million ac </a:t>
            </a:r>
          </a:p>
        </p:txBody>
      </p:sp>
      <p:pic>
        <p:nvPicPr>
          <p:cNvPr id="5" name="Picture 4" descr="Screen Shot 2015-11-22 at 6.46.00 PM.pn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1878" y="1041409"/>
            <a:ext cx="4310027" cy="468548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558130" y="19"/>
            <a:ext cx="2792830" cy="1106081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9pPr>
          </a:lstStyle>
          <a:p>
            <a:pPr>
              <a:buClr>
                <a:srgbClr val="CE1B22"/>
              </a:buClr>
            </a:pPr>
            <a:r>
              <a:rPr lang="en-US" b="1" dirty="0" smtClean="0">
                <a:solidFill>
                  <a:srgbClr val="7A0019"/>
                </a:solidFill>
                <a:latin typeface="Arial"/>
              </a:rPr>
              <a:t>2015 Soybean</a:t>
            </a:r>
          </a:p>
          <a:p>
            <a:pPr>
              <a:buClr>
                <a:srgbClr val="CE1B22"/>
              </a:buClr>
            </a:pPr>
            <a:r>
              <a:rPr lang="en-US" b="1" dirty="0" smtClean="0">
                <a:solidFill>
                  <a:srgbClr val="7A0019"/>
                </a:solidFill>
                <a:latin typeface="Arial"/>
              </a:rPr>
              <a:t>7.6 million ac </a:t>
            </a:r>
          </a:p>
        </p:txBody>
      </p:sp>
      <p:pic>
        <p:nvPicPr>
          <p:cNvPr id="10" name="Picture 9" descr="Screen Shot 2015-11-22 at 6.56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9663"/>
            <a:ext cx="4797886" cy="9383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92844" y="2171785"/>
            <a:ext cx="5956300" cy="23241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70643" y="2197185"/>
            <a:ext cx="5664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b="1" dirty="0">
                <a:solidFill>
                  <a:srgbClr val="FFFFFF"/>
                </a:solidFill>
              </a:rPr>
              <a:t>What are some of the </a:t>
            </a:r>
            <a:r>
              <a:rPr lang="en-US" sz="3600" b="1" i="1" dirty="0">
                <a:solidFill>
                  <a:srgbClr val="FFFFFF"/>
                </a:solidFill>
              </a:rPr>
              <a:t>consequences</a:t>
            </a:r>
            <a:r>
              <a:rPr lang="en-US" sz="2800" b="1" dirty="0">
                <a:solidFill>
                  <a:srgbClr val="FFFFFF"/>
                </a:solidFill>
              </a:rPr>
              <a:t> resulting from the loss of landscape diversity and continuous living soil covers?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5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Double Cropping Timeline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0" y="720815"/>
            <a:ext cx="6964607" cy="2501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627168"/>
            <a:ext cx="30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900" b="1" dirty="0" smtClean="0">
                <a:solidFill>
                  <a:srgbClr val="FFFFFF"/>
                </a:solidFill>
              </a:rPr>
              <a:t>Moore et al., 2017.</a:t>
            </a:r>
          </a:p>
        </p:txBody>
      </p:sp>
      <p:pic>
        <p:nvPicPr>
          <p:cNvPr id="6" name="Shape 25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9388" y="3744451"/>
            <a:ext cx="2090888" cy="21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61" descr="6.28.16doubleplanting.jp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3954"/>
          <a:stretch/>
        </p:blipFill>
        <p:spPr>
          <a:xfrm>
            <a:off x="5419318" y="3737983"/>
            <a:ext cx="2200589" cy="21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5" descr="Screen Shot 2016-10-28 at 12.06.54 AM.png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86" y="3340449"/>
            <a:ext cx="2539353" cy="127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3" r="31957"/>
          <a:stretch/>
        </p:blipFill>
        <p:spPr>
          <a:xfrm rot="5400000">
            <a:off x="1149241" y="3962871"/>
            <a:ext cx="1287954" cy="2638523"/>
          </a:xfrm>
          <a:prstGeom prst="rect">
            <a:avLst/>
          </a:prstGeom>
        </p:spPr>
      </p:pic>
      <p:pic>
        <p:nvPicPr>
          <p:cNvPr id="10" name="Shape 285" descr="DSCN2565.jpg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22627"/>
          <a:stretch/>
        </p:blipFill>
        <p:spPr>
          <a:xfrm>
            <a:off x="7698949" y="3744451"/>
            <a:ext cx="1407357" cy="2194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8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4A1321-5DB0-8441-97D2-5B56F7C8829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4" y="0"/>
            <a:ext cx="8179359" cy="5932804"/>
          </a:xfrm>
          <a:prstGeom prst="rect">
            <a:avLst/>
          </a:prstGeom>
        </p:spPr>
      </p:pic>
      <p:sp>
        <p:nvSpPr>
          <p:cNvPr id="6" name="Slide Number Placeholder 1"/>
          <p:cNvSpPr txBox="1">
            <a:spLocks/>
          </p:cNvSpPr>
          <p:nvPr/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1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52" y="0"/>
            <a:ext cx="8489447" cy="6683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Weedy Characteristics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3214" y="875725"/>
            <a:ext cx="8758544" cy="447805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000" dirty="0">
                <a:latin typeface="Times New Roman" charset="0"/>
              </a:rPr>
              <a:t>High relative growth rates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Times New Roman" charset="0"/>
              </a:rPr>
              <a:t>Inefficient resource use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Times New Roman" charset="0"/>
              </a:rPr>
              <a:t>Highly susceptible to shade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Times New Roman" charset="0"/>
              </a:rPr>
              <a:t>Accumulate nutrients and suffer nutrient deficiencies easily</a:t>
            </a:r>
          </a:p>
          <a:p>
            <a:pPr>
              <a:lnSpc>
                <a:spcPct val="80000"/>
              </a:lnSpc>
            </a:pPr>
            <a:r>
              <a:rPr lang="en-US" sz="3000" b="1" dirty="0">
                <a:latin typeface="Times New Roman" charset="0"/>
              </a:rPr>
              <a:t>Small seeded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Times New Roman" charset="0"/>
              </a:rPr>
              <a:t>Produce many seeds</a:t>
            </a:r>
          </a:p>
          <a:p>
            <a:pPr>
              <a:lnSpc>
                <a:spcPct val="80000"/>
              </a:lnSpc>
            </a:pPr>
            <a:r>
              <a:rPr lang="en-US" sz="3000" b="1" dirty="0">
                <a:latin typeface="Times New Roman" charset="0"/>
              </a:rPr>
              <a:t>Shed seeds, some highly mobile</a:t>
            </a:r>
          </a:p>
          <a:p>
            <a:pPr>
              <a:lnSpc>
                <a:spcPct val="80000"/>
              </a:lnSpc>
            </a:pPr>
            <a:r>
              <a:rPr lang="en-US" sz="3000" b="1" dirty="0">
                <a:latin typeface="Times New Roman" charset="0"/>
              </a:rPr>
              <a:t>Seed Dormancy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Times New Roman" charset="0"/>
              </a:rPr>
              <a:t>Germination stimulated by soil </a:t>
            </a:r>
            <a:r>
              <a:rPr lang="en-US" sz="3000" dirty="0" smtClean="0">
                <a:latin typeface="Times New Roman" charset="0"/>
              </a:rPr>
              <a:t>disturbance</a:t>
            </a:r>
            <a:endParaRPr lang="en-US" sz="3000" dirty="0">
              <a:latin typeface="Times New Roman" charset="0"/>
            </a:endParaRPr>
          </a:p>
          <a:p>
            <a:pPr marL="0" indent="0">
              <a:buNone/>
            </a:pPr>
            <a:endParaRPr lang="en-US" dirty="0">
              <a:latin typeface="Times New Roman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D134536-61E3-C946-A6A3-88DF59E611E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4"/>
    </mc:Choice>
    <mc:Fallback xmlns="">
      <p:transition xmlns:p14="http://schemas.microsoft.com/office/powerpoint/2010/main" spd="slow" advTm="3066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/>
          </p:nvPr>
        </p:nvGraphicFramePr>
        <p:xfrm>
          <a:off x="807277" y="1194535"/>
          <a:ext cx="6654801" cy="4622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229600" cy="6683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>
                <a:solidFill>
                  <a:srgbClr val="7A0019"/>
                </a:solidFill>
                <a:latin typeface="Calibri"/>
              </a:rPr>
              <a:t>Harvest Loss and </a:t>
            </a:r>
            <a:r>
              <a:rPr lang="en-US" b="1" dirty="0">
                <a:solidFill>
                  <a:srgbClr val="7A0019"/>
                </a:solidFill>
              </a:rPr>
              <a:t>Shatter (MN106)</a:t>
            </a:r>
            <a:endParaRPr lang="en-US" b="1" dirty="0">
              <a:solidFill>
                <a:srgbClr val="7A0019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6378" y="737658"/>
            <a:ext cx="231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A0019"/>
                </a:solidFill>
                <a:latin typeface="Arial" charset="0"/>
              </a:rPr>
              <a:t>78% Harvest Loss Relative to Total Oilseed Yield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14750" y="1125215"/>
            <a:ext cx="2502728" cy="107506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88666" y="4038598"/>
            <a:ext cx="231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A0019"/>
                </a:solidFill>
                <a:latin typeface="Arial" charset="0"/>
              </a:rPr>
              <a:t>34% Harvest Loss Relative to Total Oilseed Yield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999" y="6550223"/>
            <a:ext cx="1873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Carlson et al., 2018 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creen Shot 2014-11-12 at 10.09.16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1" t="3460" r="4221" b="4491"/>
          <a:stretch/>
        </p:blipFill>
        <p:spPr>
          <a:xfrm>
            <a:off x="0" y="5932369"/>
            <a:ext cx="1005417" cy="9256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4A1321-5DB0-8441-97D2-5B56F7C8829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2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229600" cy="6683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>
                <a:solidFill>
                  <a:srgbClr val="7A0019"/>
                </a:solidFill>
                <a:latin typeface="Calibri"/>
              </a:rPr>
              <a:t>Harvest Timing </a:t>
            </a:r>
            <a:r>
              <a:rPr lang="en-US" b="1" dirty="0" smtClean="0">
                <a:solidFill>
                  <a:srgbClr val="7A0019"/>
                </a:solidFill>
              </a:rPr>
              <a:t>(MN106</a:t>
            </a:r>
            <a:r>
              <a:rPr lang="en-US" b="1" dirty="0">
                <a:solidFill>
                  <a:srgbClr val="7A0019"/>
                </a:solidFill>
              </a:rPr>
              <a:t>)</a:t>
            </a:r>
            <a:endParaRPr lang="en-US" b="1" dirty="0">
              <a:solidFill>
                <a:srgbClr val="7A0019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999" y="6550223"/>
            <a:ext cx="1873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Cubins</a:t>
            </a:r>
            <a:r>
              <a:rPr lang="en-US" sz="1400" dirty="0" smtClean="0">
                <a:solidFill>
                  <a:srgbClr val="FFFFFF"/>
                </a:solidFill>
              </a:rPr>
              <a:t> et al., 2017. 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creen Shot 2014-11-12 at 10.09.16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1" t="3460" r="4221" b="4491"/>
          <a:stretch/>
        </p:blipFill>
        <p:spPr>
          <a:xfrm>
            <a:off x="0" y="5932369"/>
            <a:ext cx="1005417" cy="9256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4A1321-5DB0-8441-97D2-5B56F7C8829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256" r="1053"/>
          <a:stretch/>
        </p:blipFill>
        <p:spPr>
          <a:xfrm>
            <a:off x="61116" y="566310"/>
            <a:ext cx="9036583" cy="4803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2569" y="5347094"/>
            <a:ext cx="91334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pennycress grain yield at harvest in response to sampling date in 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Rosemount, MN (2017).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/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9417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229600" cy="6683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>
                <a:solidFill>
                  <a:srgbClr val="7A0019"/>
                </a:solidFill>
                <a:latin typeface="Calibri"/>
              </a:rPr>
              <a:t>Harvest Timing and Oil Content (MN106)</a:t>
            </a:r>
            <a:endParaRPr lang="en-US" b="1" dirty="0">
              <a:solidFill>
                <a:srgbClr val="7A0019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999" y="6550223"/>
            <a:ext cx="1873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Cubins</a:t>
            </a:r>
            <a:r>
              <a:rPr lang="en-US" sz="1400" dirty="0" smtClean="0">
                <a:solidFill>
                  <a:srgbClr val="FFFFFF"/>
                </a:solidFill>
              </a:rPr>
              <a:t> et al., 2017. 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creen Shot 2014-11-12 at 10.09.16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1" t="3460" r="4221" b="4491"/>
          <a:stretch/>
        </p:blipFill>
        <p:spPr>
          <a:xfrm>
            <a:off x="0" y="5932369"/>
            <a:ext cx="1005417" cy="9256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4A1321-5DB0-8441-97D2-5B56F7C8829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2569" y="5347094"/>
            <a:ext cx="91334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pennycress oil content at harvest in response to sampling date in Morris and Rosemount, MN (2017).</a:t>
            </a:r>
          </a:p>
          <a:p>
            <a:pPr marL="0"/>
            <a:endParaRPr lang="en-US" sz="9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93" r="1019"/>
          <a:stretch/>
        </p:blipFill>
        <p:spPr>
          <a:xfrm>
            <a:off x="111008" y="647214"/>
            <a:ext cx="8886263" cy="4699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61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8229600" cy="6683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FALL OILSEED PLANTING</a:t>
            </a:r>
            <a:endParaRPr lang="en-US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" y="839025"/>
            <a:ext cx="4399779" cy="5035211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Geneva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Geneva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Geneva" charset="-128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 smtClean="0"/>
              <a:t>Drilled into prepared beds 1</a:t>
            </a:r>
            <a:r>
              <a:rPr lang="en-US" baseline="30000" dirty="0" smtClean="0"/>
              <a:t>st</a:t>
            </a:r>
            <a:r>
              <a:rPr lang="en-US" dirty="0" smtClean="0"/>
              <a:t> week of September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Pennycress at </a:t>
            </a:r>
            <a:r>
              <a:rPr lang="en-US" dirty="0"/>
              <a:t>6</a:t>
            </a:r>
            <a:r>
              <a:rPr lang="en-US" dirty="0" smtClean="0"/>
              <a:t> </a:t>
            </a:r>
            <a:r>
              <a:rPr lang="en-US" dirty="0" err="1" smtClean="0"/>
              <a:t>lb</a:t>
            </a:r>
            <a:r>
              <a:rPr lang="en-US" dirty="0" smtClean="0"/>
              <a:t> ac</a:t>
            </a:r>
            <a:r>
              <a:rPr lang="en-US" baseline="30000" dirty="0" smtClean="0"/>
              <a:t>-1</a:t>
            </a:r>
            <a:r>
              <a:rPr lang="en-US" dirty="0" smtClean="0"/>
              <a:t> pure live seed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err="1" smtClean="0"/>
              <a:t>Camelina</a:t>
            </a:r>
            <a:r>
              <a:rPr lang="en-US" dirty="0" smtClean="0"/>
              <a:t> at 7 </a:t>
            </a:r>
            <a:r>
              <a:rPr lang="en-US" dirty="0" err="1" smtClean="0"/>
              <a:t>lb</a:t>
            </a:r>
            <a:r>
              <a:rPr lang="en-US" dirty="0" smtClean="0"/>
              <a:t> ac</a:t>
            </a:r>
            <a:r>
              <a:rPr lang="en-US" baseline="30000" dirty="0" smtClean="0"/>
              <a:t>-1 </a:t>
            </a:r>
            <a:r>
              <a:rPr lang="en-US" dirty="0" smtClean="0"/>
              <a:t>pure live seed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7.5 in spacing, ¼ in deep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061" y="1281294"/>
            <a:ext cx="4539543" cy="4593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creen Shot 2016-02-16 at 9.24.29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9041"/>
            <a:ext cx="820615" cy="9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91200" y="1371600"/>
            <a:ext cx="5369279" cy="14465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Questions?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1200" y="3048000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000" dirty="0">
                <a:solidFill>
                  <a:srgbClr val="7A0019"/>
                </a:solidFill>
              </a:rPr>
              <a:t>M. Scott Wells</a:t>
            </a:r>
          </a:p>
          <a:p>
            <a:pPr marL="0"/>
            <a:r>
              <a:rPr lang="en-US" sz="2000" dirty="0">
                <a:solidFill>
                  <a:srgbClr val="7A0019"/>
                </a:solidFill>
              </a:rPr>
              <a:t>Assistant Professor</a:t>
            </a:r>
          </a:p>
          <a:p>
            <a:pPr marL="0"/>
            <a:r>
              <a:rPr lang="en-US" sz="2000" dirty="0">
                <a:solidFill>
                  <a:srgbClr val="7A0019"/>
                </a:solidFill>
              </a:rPr>
              <a:t>Agronomy/Plant Genetics </a:t>
            </a:r>
          </a:p>
          <a:p>
            <a:pPr marL="0"/>
            <a:r>
              <a:rPr lang="en-US" sz="2000" dirty="0">
                <a:solidFill>
                  <a:srgbClr val="7A0019"/>
                </a:solidFill>
              </a:rPr>
              <a:t>UMN Twin Cities</a:t>
            </a:r>
          </a:p>
          <a:p>
            <a:pPr marL="0"/>
            <a:r>
              <a:rPr lang="en-US" sz="2000" dirty="0">
                <a:solidFill>
                  <a:srgbClr val="7A0019"/>
                </a:solidFill>
              </a:rPr>
              <a:t>Office Phone: 612-625-</a:t>
            </a:r>
            <a:r>
              <a:rPr lang="en-US" sz="2000" dirty="0" smtClean="0">
                <a:solidFill>
                  <a:srgbClr val="7A0019"/>
                </a:solidFill>
              </a:rPr>
              <a:t>3747</a:t>
            </a:r>
          </a:p>
          <a:p>
            <a:pPr marL="0"/>
            <a:r>
              <a:rPr lang="en-US" sz="2000" dirty="0" err="1" smtClean="0">
                <a:solidFill>
                  <a:srgbClr val="7A0019"/>
                </a:solidFill>
              </a:rPr>
              <a:t>mswells@umn.edu</a:t>
            </a:r>
            <a:endParaRPr lang="en-US" sz="2000" dirty="0" smtClean="0">
              <a:solidFill>
                <a:srgbClr val="7A0019"/>
              </a:solidFill>
            </a:endParaRPr>
          </a:p>
        </p:txBody>
      </p:sp>
      <p:pic>
        <p:nvPicPr>
          <p:cNvPr id="2" name="Picture 1" descr="IMG_25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1371600"/>
            <a:ext cx="573741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01"/>
    </mc:Choice>
    <mc:Fallback xmlns="">
      <p:transition xmlns:p14="http://schemas.microsoft.com/office/powerpoint/2010/main" spd="slow" advTm="6390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7" y="1143000"/>
            <a:ext cx="8890000" cy="4687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000" b="1" dirty="0" smtClean="0">
                <a:solidFill>
                  <a:schemeClr val="bg1"/>
                </a:solidFill>
              </a:rPr>
              <a:t>Economics: </a:t>
            </a:r>
            <a:r>
              <a:rPr lang="en-US" sz="4000" b="1" dirty="0" err="1" smtClean="0">
                <a:solidFill>
                  <a:schemeClr val="bg1"/>
                </a:solidFill>
              </a:rPr>
              <a:t>Camelina</a:t>
            </a:r>
            <a:r>
              <a:rPr lang="en-US" sz="4000" b="1" dirty="0" smtClean="0">
                <a:solidFill>
                  <a:schemeClr val="bg1"/>
                </a:solidFill>
              </a:rPr>
              <a:t> and Soybean 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0387" y="6618478"/>
            <a:ext cx="27934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FF"/>
                </a:solidFill>
              </a:rPr>
              <a:t>Adapted from Russ </a:t>
            </a:r>
            <a:r>
              <a:rPr lang="en-US" sz="900" b="1" dirty="0" err="1" smtClean="0">
                <a:solidFill>
                  <a:srgbClr val="FFFFFF"/>
                </a:solidFill>
              </a:rPr>
              <a:t>Gesch</a:t>
            </a:r>
            <a:r>
              <a:rPr lang="en-US" sz="900" b="1" dirty="0" smtClean="0">
                <a:solidFill>
                  <a:srgbClr val="FFFFFF"/>
                </a:solidFill>
              </a:rPr>
              <a:t>. USDA-ARS.</a:t>
            </a:r>
            <a:endParaRPr lang="en-US" sz="9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0049" y="579932"/>
          <a:ext cx="9073662" cy="442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ight Arrow 9"/>
          <p:cNvSpPr/>
          <p:nvPr/>
        </p:nvSpPr>
        <p:spPr>
          <a:xfrm>
            <a:off x="10047" y="1002376"/>
            <a:ext cx="1165609" cy="1801113"/>
          </a:xfrm>
          <a:prstGeom prst="rightArrow">
            <a:avLst>
              <a:gd name="adj1" fmla="val 50000"/>
              <a:gd name="adj2" fmla="val 38471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453532"/>
            <a:ext cx="8440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chemeClr val="bg1"/>
                </a:solidFill>
              </a:rPr>
              <a:t>Harvest </a:t>
            </a:r>
          </a:p>
          <a:p>
            <a:pPr marL="0"/>
            <a:r>
              <a:rPr lang="en-US" sz="1000" b="1" dirty="0" smtClean="0">
                <a:solidFill>
                  <a:schemeClr val="bg1"/>
                </a:solidFill>
              </a:rPr>
              <a:t>Wheat,</a:t>
            </a:r>
          </a:p>
          <a:p>
            <a:pPr marL="0"/>
            <a:r>
              <a:rPr lang="en-US" sz="1000" b="1" dirty="0" smtClean="0">
                <a:solidFill>
                  <a:schemeClr val="bg1"/>
                </a:solidFill>
              </a:rPr>
              <a:t>Silage Corn, Sugar beet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175655" y="1002376"/>
            <a:ext cx="4701783" cy="735989"/>
          </a:xfrm>
          <a:prstGeom prst="rightArrow">
            <a:avLst>
              <a:gd name="adj1" fmla="val 50000"/>
              <a:gd name="adj2" fmla="val 3847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473189" y="1386060"/>
            <a:ext cx="4610522" cy="735989"/>
          </a:xfrm>
          <a:prstGeom prst="rightArrow">
            <a:avLst>
              <a:gd name="adj1" fmla="val 50000"/>
              <a:gd name="adj2" fmla="val 38471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75654" y="1170315"/>
            <a:ext cx="1256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Direct Seed or </a:t>
            </a:r>
            <a:r>
              <a:rPr lang="en-US" sz="1000" b="1" smtClean="0">
                <a:solidFill>
                  <a:srgbClr val="FFFFFF"/>
                </a:solidFill>
              </a:rPr>
              <a:t>no-till Oilseeds</a:t>
            </a:r>
            <a:endParaRPr lang="en-US" sz="1000" b="1" dirty="0" smtClean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88646" y="1141802"/>
            <a:ext cx="120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smtClean="0">
                <a:solidFill>
                  <a:srgbClr val="FFFFFF"/>
                </a:solidFill>
              </a:rPr>
              <a:t>Harvest Oilseeds</a:t>
            </a:r>
            <a:endParaRPr lang="en-US" sz="1000" b="1" dirty="0" smtClean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73187" y="1532066"/>
            <a:ext cx="1256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No-till Soybean into Oilseeds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89397" y="1532066"/>
            <a:ext cx="837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Harvest</a:t>
            </a:r>
          </a:p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Soybean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6501284" y="1756026"/>
            <a:ext cx="2632671" cy="729611"/>
          </a:xfrm>
          <a:prstGeom prst="rightArrow">
            <a:avLst>
              <a:gd name="adj1" fmla="val 50000"/>
              <a:gd name="adj2" fmla="val 38471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430101" y="1946101"/>
            <a:ext cx="134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No-till Short Season Soybean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59247" y="1912080"/>
            <a:ext cx="837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Harvest</a:t>
            </a:r>
          </a:p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Soybean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72476" y="1561317"/>
            <a:ext cx="226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000" dirty="0" smtClean="0">
                <a:solidFill>
                  <a:schemeClr val="bg1"/>
                </a:solidFill>
              </a:rPr>
              <a:t>Relay Cropping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70782" y="1954105"/>
            <a:ext cx="226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000" dirty="0" smtClean="0">
                <a:solidFill>
                  <a:schemeClr val="bg1"/>
                </a:solidFill>
              </a:rPr>
              <a:t>Double Cropping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1362" y="1162100"/>
            <a:ext cx="160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Winter and Early </a:t>
            </a:r>
            <a:r>
              <a:rPr lang="en-US" sz="1000" b="1" smtClean="0">
                <a:solidFill>
                  <a:srgbClr val="FFFFFF"/>
                </a:solidFill>
              </a:rPr>
              <a:t>Spring Cover Crop</a:t>
            </a:r>
            <a:endParaRPr lang="en-US" sz="1000" b="1" dirty="0" smtClean="0">
              <a:solidFill>
                <a:srgbClr val="FFFFFF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10046" y="3252782"/>
            <a:ext cx="2321167" cy="1801113"/>
          </a:xfrm>
          <a:prstGeom prst="rightArrow">
            <a:avLst>
              <a:gd name="adj1" fmla="val 50000"/>
              <a:gd name="adj2" fmla="val 17829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90920" y="3970840"/>
            <a:ext cx="1587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1000" b="1" smtClean="0">
                <a:solidFill>
                  <a:schemeClr val="bg1"/>
                </a:solidFill>
              </a:rPr>
              <a:t>Harvest Grain Corn</a:t>
            </a:r>
            <a:endParaRPr lang="en-US" sz="1000" b="1" dirty="0" smtClean="0">
              <a:solidFill>
                <a:schemeClr val="bg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1175655" y="3058972"/>
            <a:ext cx="4701783" cy="841168"/>
          </a:xfrm>
          <a:prstGeom prst="rightArrow">
            <a:avLst>
              <a:gd name="adj1" fmla="val 50000"/>
              <a:gd name="adj2" fmla="val 3847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82351" y="3273257"/>
            <a:ext cx="1256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err="1" smtClean="0">
                <a:solidFill>
                  <a:srgbClr val="FFFFFF"/>
                </a:solidFill>
              </a:rPr>
              <a:t>Interseed</a:t>
            </a:r>
            <a:r>
              <a:rPr lang="en-US" sz="1000" b="1" dirty="0" smtClean="0">
                <a:solidFill>
                  <a:srgbClr val="FFFFFF"/>
                </a:solidFill>
              </a:rPr>
              <a:t> Oilseeds in Corn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88646" y="3278591"/>
            <a:ext cx="120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smtClean="0">
                <a:solidFill>
                  <a:srgbClr val="FFFFFF"/>
                </a:solidFill>
              </a:rPr>
              <a:t>Harvest Oilseeds</a:t>
            </a:r>
            <a:endParaRPr lang="en-US" sz="1000" b="1" dirty="0" smtClean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61362" y="3273257"/>
            <a:ext cx="160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Winter and Early </a:t>
            </a:r>
            <a:r>
              <a:rPr lang="en-US" sz="1000" b="1" smtClean="0">
                <a:solidFill>
                  <a:srgbClr val="FFFFFF"/>
                </a:solidFill>
              </a:rPr>
              <a:t>Spring Cover Crop</a:t>
            </a:r>
            <a:endParaRPr lang="en-US" sz="1000" b="1" dirty="0" smtClean="0">
              <a:solidFill>
                <a:srgbClr val="FFFFFF"/>
              </a:solidFill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4511712" y="3511163"/>
            <a:ext cx="4610522" cy="735989"/>
          </a:xfrm>
          <a:prstGeom prst="rightArrow">
            <a:avLst>
              <a:gd name="adj1" fmla="val 50000"/>
              <a:gd name="adj2" fmla="val 38471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511710" y="3657169"/>
            <a:ext cx="1256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No-till Soybean into Oilseeds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27920" y="3657169"/>
            <a:ext cx="837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Harvest</a:t>
            </a:r>
          </a:p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Soybean</a:t>
            </a:r>
          </a:p>
        </p:txBody>
      </p:sp>
      <p:sp>
        <p:nvSpPr>
          <p:cNvPr id="45" name="Right Arrow 44"/>
          <p:cNvSpPr/>
          <p:nvPr/>
        </p:nvSpPr>
        <p:spPr>
          <a:xfrm>
            <a:off x="6519711" y="3881129"/>
            <a:ext cx="2632671" cy="729611"/>
          </a:xfrm>
          <a:prstGeom prst="rightArrow">
            <a:avLst>
              <a:gd name="adj1" fmla="val 50000"/>
              <a:gd name="adj2" fmla="val 38471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468624" y="4071204"/>
            <a:ext cx="134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No-till Short Season Soybean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97772" y="4037183"/>
            <a:ext cx="837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Harvest</a:t>
            </a:r>
          </a:p>
          <a:p>
            <a:pPr marL="0"/>
            <a:r>
              <a:rPr lang="en-US" sz="1000" b="1" dirty="0" smtClean="0">
                <a:solidFill>
                  <a:srgbClr val="FFFFFF"/>
                </a:solidFill>
              </a:rPr>
              <a:t>Soybean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25087" y="4096322"/>
            <a:ext cx="226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000" dirty="0" smtClean="0">
                <a:solidFill>
                  <a:schemeClr val="bg1"/>
                </a:solidFill>
              </a:rPr>
              <a:t>Double Cropping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63370" y="3653830"/>
            <a:ext cx="226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000" dirty="0" smtClean="0">
                <a:solidFill>
                  <a:schemeClr val="bg1"/>
                </a:solidFill>
              </a:rPr>
              <a:t>Relay Cropping</a:t>
            </a:r>
          </a:p>
        </p:txBody>
      </p:sp>
      <p:pic>
        <p:nvPicPr>
          <p:cNvPr id="51" name="Shape 246" descr="interseed corn.jpg"/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1201" y="4037183"/>
            <a:ext cx="1645275" cy="187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3" r="31957"/>
          <a:stretch/>
        </p:blipFill>
        <p:spPr>
          <a:xfrm rot="5400000">
            <a:off x="1739098" y="1529069"/>
            <a:ext cx="1100943" cy="2255410"/>
          </a:xfrm>
          <a:prstGeom prst="rect">
            <a:avLst/>
          </a:prstGeom>
        </p:spPr>
      </p:pic>
      <p:sp>
        <p:nvSpPr>
          <p:cNvPr id="54" name="Slide Number Placeholder 2"/>
          <p:cNvSpPr txBox="1">
            <a:spLocks/>
          </p:cNvSpPr>
          <p:nvPr/>
        </p:nvSpPr>
        <p:spPr>
          <a:xfrm>
            <a:off x="8671034" y="6492875"/>
            <a:ext cx="4729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5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s://www.nrcs.usda.gov/Internet/FSE_MEDIA/stelprdb10418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36" y="914400"/>
            <a:ext cx="6103992" cy="491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000" b="1" dirty="0" smtClean="0">
                <a:solidFill>
                  <a:schemeClr val="bg1"/>
                </a:solidFill>
              </a:rPr>
              <a:t>Erosion Exceeding Tolerance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3684573" y="4050619"/>
            <a:ext cx="10668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3684573" y="5041219"/>
            <a:ext cx="1066800" cy="381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0" y="65810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USDA-NRCS, 2007</a:t>
            </a: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73" y="4011240"/>
            <a:ext cx="2932697" cy="1371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601" y="2254414"/>
            <a:ext cx="3741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b="1" dirty="0" smtClean="0">
                <a:solidFill>
                  <a:srgbClr val="006600"/>
                </a:solidFill>
              </a:rPr>
              <a:t>NON-HIGHLY ERODABLE LANDS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431836" y="1722806"/>
            <a:ext cx="2057708" cy="8564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01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992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000" b="1" dirty="0" smtClean="0">
                <a:solidFill>
                  <a:schemeClr val="bg1"/>
                </a:solidFill>
              </a:rPr>
              <a:t>Feed Values</a:t>
            </a:r>
          </a:p>
        </p:txBody>
      </p:sp>
      <p:pic>
        <p:nvPicPr>
          <p:cNvPr id="2" name="Picture 1" descr="Screen Shot 2017-01-23 at 5.51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379"/>
            <a:ext cx="9144000" cy="3059459"/>
          </a:xfrm>
          <a:prstGeom prst="rect">
            <a:avLst/>
          </a:prstGeom>
        </p:spPr>
      </p:pic>
      <p:pic>
        <p:nvPicPr>
          <p:cNvPr id="3" name="Picture 2" descr="Screen Shot 2017-01-23 at 5.51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4042547"/>
            <a:ext cx="1200514" cy="18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3008"/>
            <a:ext cx="8928100" cy="7366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 smtClean="0"/>
              <a:t>Statewide </a:t>
            </a:r>
            <a:r>
              <a:rPr lang="en-US" b="1" dirty="0"/>
              <a:t>nitrogen sources to surface waters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093200" y="3060700"/>
            <a:ext cx="1846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endParaRPr lang="en-US" sz="900" dirty="0" smtClean="0"/>
          </a:p>
        </p:txBody>
      </p:sp>
      <p:graphicFrame>
        <p:nvGraphicFramePr>
          <p:cNvPr id="9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465660"/>
              </p:ext>
            </p:extLst>
          </p:nvPr>
        </p:nvGraphicFramePr>
        <p:xfrm>
          <a:off x="996279" y="735307"/>
          <a:ext cx="7151453" cy="5598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50223"/>
            <a:ext cx="709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https://</a:t>
            </a:r>
            <a:r>
              <a:rPr lang="en-US" sz="1400" dirty="0" err="1">
                <a:solidFill>
                  <a:srgbClr val="FFFFFF"/>
                </a:solidFill>
              </a:rPr>
              <a:t>www.pca.state.mn.us</a:t>
            </a:r>
            <a:r>
              <a:rPr lang="en-US" sz="1400" dirty="0">
                <a:solidFill>
                  <a:srgbClr val="FFFFFF"/>
                </a:solidFill>
              </a:rPr>
              <a:t>/news/report-nitrogen-surface-water</a:t>
            </a:r>
          </a:p>
        </p:txBody>
      </p:sp>
    </p:spTree>
    <p:extLst>
      <p:ext uri="{BB962C8B-B14F-4D97-AF65-F5344CB8AC3E}">
        <p14:creationId xmlns:p14="http://schemas.microsoft.com/office/powerpoint/2010/main" val="19991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000" b="1" dirty="0" smtClean="0">
                <a:solidFill>
                  <a:schemeClr val="bg1"/>
                </a:solidFill>
              </a:rPr>
              <a:t>Downstream Impacts (Hypoxic Zone)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5" y="698967"/>
            <a:ext cx="4016962" cy="2539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053" y="671109"/>
            <a:ext cx="3898816" cy="24414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81001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Robertson and </a:t>
            </a:r>
            <a:r>
              <a:rPr lang="en-US" sz="1200" dirty="0" err="1" smtClean="0">
                <a:solidFill>
                  <a:srgbClr val="FFFFFF"/>
                </a:solidFill>
              </a:rPr>
              <a:t>Saad</a:t>
            </a:r>
            <a:r>
              <a:rPr lang="en-US" sz="1200" dirty="0" smtClean="0">
                <a:solidFill>
                  <a:srgbClr val="FFFFFF"/>
                </a:solidFill>
              </a:rPr>
              <a:t>, 2011.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3" name="Picture 4" descr="Image result for hypoxic zo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4"/>
          <a:stretch/>
        </p:blipFill>
        <p:spPr bwMode="auto">
          <a:xfrm>
            <a:off x="2096084" y="3035186"/>
            <a:ext cx="5061588" cy="290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6866" y="6364419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Ravalais</a:t>
            </a:r>
            <a:r>
              <a:rPr lang="en-US" sz="1200" dirty="0" smtClean="0">
                <a:solidFill>
                  <a:srgbClr val="FFFFFF"/>
                </a:solidFill>
              </a:rPr>
              <a:t> and Turner, 2014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58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000" b="1" dirty="0" smtClean="0">
                <a:solidFill>
                  <a:schemeClr val="bg1"/>
                </a:solidFill>
              </a:rPr>
              <a:t>Plants Can Fill the Void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95" y="776140"/>
            <a:ext cx="3363744" cy="2588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657" y="604623"/>
            <a:ext cx="3454760" cy="2601799"/>
          </a:xfrm>
          <a:prstGeom prst="rect">
            <a:avLst/>
          </a:prstGeom>
        </p:spPr>
      </p:pic>
      <p:pic>
        <p:nvPicPr>
          <p:cNvPr id="4" name="Picture 3" descr="Screen Shot 2016-12-07 at 3.50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9" y="3520577"/>
            <a:ext cx="3358550" cy="21719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48800" y="3277559"/>
            <a:ext cx="3765986" cy="2592762"/>
            <a:chOff x="4538954" y="3346471"/>
            <a:chExt cx="3765986" cy="25927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8583"/>
            <a:stretch/>
          </p:blipFill>
          <p:spPr>
            <a:xfrm>
              <a:off x="4538954" y="3346471"/>
              <a:ext cx="3765986" cy="2592762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5040892" y="4725413"/>
              <a:ext cx="1309450" cy="315027"/>
            </a:xfrm>
            <a:custGeom>
              <a:avLst/>
              <a:gdLst>
                <a:gd name="connsiteX0" fmla="*/ 0 w 1506360"/>
                <a:gd name="connsiteY0" fmla="*/ 295338 h 295338"/>
                <a:gd name="connsiteX1" fmla="*/ 108300 w 1506360"/>
                <a:gd name="connsiteY1" fmla="*/ 216581 h 295338"/>
                <a:gd name="connsiteX2" fmla="*/ 137836 w 1506360"/>
                <a:gd name="connsiteY2" fmla="*/ 196892 h 295338"/>
                <a:gd name="connsiteX3" fmla="*/ 167373 w 1506360"/>
                <a:gd name="connsiteY3" fmla="*/ 167358 h 295338"/>
                <a:gd name="connsiteX4" fmla="*/ 226446 w 1506360"/>
                <a:gd name="connsiteY4" fmla="*/ 127980 h 295338"/>
                <a:gd name="connsiteX5" fmla="*/ 255982 w 1506360"/>
                <a:gd name="connsiteY5" fmla="*/ 108291 h 295338"/>
                <a:gd name="connsiteX6" fmla="*/ 275673 w 1506360"/>
                <a:gd name="connsiteY6" fmla="*/ 88601 h 295338"/>
                <a:gd name="connsiteX7" fmla="*/ 364283 w 1506360"/>
                <a:gd name="connsiteY7" fmla="*/ 59068 h 295338"/>
                <a:gd name="connsiteX8" fmla="*/ 472583 w 1506360"/>
                <a:gd name="connsiteY8" fmla="*/ 29534 h 295338"/>
                <a:gd name="connsiteX9" fmla="*/ 511965 w 1506360"/>
                <a:gd name="connsiteY9" fmla="*/ 19689 h 295338"/>
                <a:gd name="connsiteX10" fmla="*/ 620265 w 1506360"/>
                <a:gd name="connsiteY10" fmla="*/ 0 h 295338"/>
                <a:gd name="connsiteX11" fmla="*/ 915630 w 1506360"/>
                <a:gd name="connsiteY11" fmla="*/ 9845 h 295338"/>
                <a:gd name="connsiteX12" fmla="*/ 984549 w 1506360"/>
                <a:gd name="connsiteY12" fmla="*/ 29534 h 295338"/>
                <a:gd name="connsiteX13" fmla="*/ 1122386 w 1506360"/>
                <a:gd name="connsiteY13" fmla="*/ 68912 h 295338"/>
                <a:gd name="connsiteX14" fmla="*/ 1151922 w 1506360"/>
                <a:gd name="connsiteY14" fmla="*/ 78757 h 295338"/>
                <a:gd name="connsiteX15" fmla="*/ 1181458 w 1506360"/>
                <a:gd name="connsiteY15" fmla="*/ 88601 h 295338"/>
                <a:gd name="connsiteX16" fmla="*/ 1201149 w 1506360"/>
                <a:gd name="connsiteY16" fmla="*/ 108291 h 295338"/>
                <a:gd name="connsiteX17" fmla="*/ 1230686 w 1506360"/>
                <a:gd name="connsiteY17" fmla="*/ 127980 h 295338"/>
                <a:gd name="connsiteX18" fmla="*/ 1279913 w 1506360"/>
                <a:gd name="connsiteY18" fmla="*/ 167358 h 295338"/>
                <a:gd name="connsiteX19" fmla="*/ 1358677 w 1506360"/>
                <a:gd name="connsiteY19" fmla="*/ 226426 h 295338"/>
                <a:gd name="connsiteX20" fmla="*/ 1388214 w 1506360"/>
                <a:gd name="connsiteY20" fmla="*/ 236271 h 295338"/>
                <a:gd name="connsiteX21" fmla="*/ 1447287 w 1506360"/>
                <a:gd name="connsiteY21" fmla="*/ 265804 h 295338"/>
                <a:gd name="connsiteX22" fmla="*/ 1506360 w 1506360"/>
                <a:gd name="connsiteY22" fmla="*/ 285494 h 29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06360" h="295338">
                  <a:moveTo>
                    <a:pt x="0" y="295338"/>
                  </a:moveTo>
                  <a:cubicBezTo>
                    <a:pt x="67706" y="241178"/>
                    <a:pt x="31744" y="267614"/>
                    <a:pt x="108300" y="216581"/>
                  </a:cubicBezTo>
                  <a:cubicBezTo>
                    <a:pt x="118145" y="210018"/>
                    <a:pt x="129469" y="205258"/>
                    <a:pt x="137836" y="196892"/>
                  </a:cubicBezTo>
                  <a:cubicBezTo>
                    <a:pt x="147682" y="187047"/>
                    <a:pt x="156382" y="175905"/>
                    <a:pt x="167373" y="167358"/>
                  </a:cubicBezTo>
                  <a:cubicBezTo>
                    <a:pt x="186054" y="152830"/>
                    <a:pt x="206755" y="141106"/>
                    <a:pt x="226446" y="127980"/>
                  </a:cubicBezTo>
                  <a:cubicBezTo>
                    <a:pt x="236291" y="121417"/>
                    <a:pt x="247615" y="116657"/>
                    <a:pt x="255982" y="108291"/>
                  </a:cubicBezTo>
                  <a:cubicBezTo>
                    <a:pt x="262546" y="101728"/>
                    <a:pt x="267371" y="92752"/>
                    <a:pt x="275673" y="88601"/>
                  </a:cubicBezTo>
                  <a:cubicBezTo>
                    <a:pt x="275686" y="88594"/>
                    <a:pt x="349508" y="63993"/>
                    <a:pt x="364283" y="59068"/>
                  </a:cubicBezTo>
                  <a:cubicBezTo>
                    <a:pt x="419510" y="40661"/>
                    <a:pt x="383707" y="51751"/>
                    <a:pt x="472583" y="29534"/>
                  </a:cubicBezTo>
                  <a:cubicBezTo>
                    <a:pt x="485710" y="26252"/>
                    <a:pt x="498696" y="22342"/>
                    <a:pt x="511965" y="19689"/>
                  </a:cubicBezTo>
                  <a:cubicBezTo>
                    <a:pt x="580768" y="5931"/>
                    <a:pt x="544686" y="12596"/>
                    <a:pt x="620265" y="0"/>
                  </a:cubicBezTo>
                  <a:cubicBezTo>
                    <a:pt x="718720" y="3282"/>
                    <a:pt x="817290" y="4061"/>
                    <a:pt x="915630" y="9845"/>
                  </a:cubicBezTo>
                  <a:cubicBezTo>
                    <a:pt x="936543" y="11075"/>
                    <a:pt x="964063" y="23947"/>
                    <a:pt x="984549" y="29534"/>
                  </a:cubicBezTo>
                  <a:cubicBezTo>
                    <a:pt x="1120526" y="66615"/>
                    <a:pt x="1009202" y="31187"/>
                    <a:pt x="1122386" y="68912"/>
                  </a:cubicBezTo>
                  <a:lnTo>
                    <a:pt x="1151922" y="78757"/>
                  </a:lnTo>
                  <a:lnTo>
                    <a:pt x="1181458" y="88601"/>
                  </a:lnTo>
                  <a:cubicBezTo>
                    <a:pt x="1188022" y="95164"/>
                    <a:pt x="1193901" y="102493"/>
                    <a:pt x="1201149" y="108291"/>
                  </a:cubicBezTo>
                  <a:cubicBezTo>
                    <a:pt x="1210389" y="115682"/>
                    <a:pt x="1222319" y="119614"/>
                    <a:pt x="1230686" y="127980"/>
                  </a:cubicBezTo>
                  <a:cubicBezTo>
                    <a:pt x="1275220" y="172510"/>
                    <a:pt x="1222411" y="148193"/>
                    <a:pt x="1279913" y="167358"/>
                  </a:cubicBezTo>
                  <a:cubicBezTo>
                    <a:pt x="1303239" y="190683"/>
                    <a:pt x="1325276" y="215293"/>
                    <a:pt x="1358677" y="226426"/>
                  </a:cubicBezTo>
                  <a:cubicBezTo>
                    <a:pt x="1368523" y="229708"/>
                    <a:pt x="1378931" y="231630"/>
                    <a:pt x="1388214" y="236271"/>
                  </a:cubicBezTo>
                  <a:cubicBezTo>
                    <a:pt x="1464550" y="274436"/>
                    <a:pt x="1373050" y="241063"/>
                    <a:pt x="1447287" y="265804"/>
                  </a:cubicBezTo>
                  <a:cubicBezTo>
                    <a:pt x="1485015" y="290955"/>
                    <a:pt x="1464991" y="285494"/>
                    <a:pt x="1506360" y="285494"/>
                  </a:cubicBezTo>
                </a:path>
              </a:pathLst>
            </a:custGeom>
            <a:solidFill>
              <a:srgbClr val="0066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>
            <a:off x="6064823" y="4558053"/>
            <a:ext cx="1516205" cy="147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6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436" cy="577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627168"/>
            <a:ext cx="276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2013-2014 SARE/CTIC Cover Crop </a:t>
            </a:r>
            <a:r>
              <a:rPr lang="en-US" sz="900" b="1" dirty="0" smtClean="0">
                <a:solidFill>
                  <a:srgbClr val="FFFFFF"/>
                </a:solidFill>
              </a:rPr>
              <a:t>Survey</a:t>
            </a:r>
            <a:endParaRPr lang="en-US" sz="900" b="1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0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678550" cy="92972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Proxima Nova Rg" pitchFamily="50" charset="0"/>
              </a:defRPr>
            </a:lvl9pPr>
          </a:lstStyle>
          <a:p>
            <a:r>
              <a:rPr lang="en-US" b="1" dirty="0" smtClean="0"/>
              <a:t>Reduce Soil Compaction</a:t>
            </a:r>
            <a:endParaRPr lang="en-US" b="1" dirty="0"/>
          </a:p>
        </p:txBody>
      </p:sp>
      <p:pic>
        <p:nvPicPr>
          <p:cNvPr id="4" name="Picture 3" descr="Screen Shot 2016-09-13 at 6.23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609600"/>
            <a:ext cx="5494888" cy="5219700"/>
          </a:xfrm>
          <a:prstGeom prst="rect">
            <a:avLst/>
          </a:prstGeom>
        </p:spPr>
      </p:pic>
      <p:pic>
        <p:nvPicPr>
          <p:cNvPr id="7" name="Picture 6" descr="Screen Shot 2016-09-13 at 5.54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0536"/>
            <a:ext cx="4744135" cy="9474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548D-BE74-4C48-AA9A-00239ED64F2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9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5&quot;/&gt;&lt;/object&gt;&lt;object type=&quot;3&quot; unique_id=&quot;10007&quot;&gt;&lt;property id=&quot;20148&quot; value=&quot;5&quot;/&gt;&lt;property id=&quot;20300&quot; value=&quot;Slide 2&quot;/&gt;&lt;property id=&quot;20307&quot; value=&quot;268&quot;/&gt;&lt;/object&gt;&lt;object type=&quot;3&quot; unique_id=&quot;10012&quot;&gt;&lt;property id=&quot;20148&quot; value=&quot;5&quot;/&gt;&lt;property id=&quot;20300&quot; value=&quot;Slide 3&quot;/&gt;&lt;property id=&quot;20307&quot; value=&quot;273&quot;/&gt;&lt;/object&gt;&lt;/object&gt;&lt;/object&gt;&lt;/database&gt;"/>
  <p:tag name="TPVERSION" val="5"/>
  <p:tag name="TPFULLVERSION" val="05030.17.01"/>
  <p:tag name="PPTVERSION" val="14"/>
  <p:tag name="TPOS" val="6"/>
</p:tagLst>
</file>

<file path=ppt/theme/theme1.xml><?xml version="1.0" encoding="utf-8"?>
<a:theme xmlns:a="http://schemas.openxmlformats.org/drawingml/2006/main" name="ext-powerpoint-maroon">
  <a:themeElements>
    <a:clrScheme name="Extension Colors">
      <a:dk1>
        <a:srgbClr val="5C5A5A"/>
      </a:dk1>
      <a:lt1>
        <a:srgbClr val="7A0019"/>
      </a:lt1>
      <a:dk2>
        <a:srgbClr val="580005"/>
      </a:dk2>
      <a:lt2>
        <a:srgbClr val="FFCC33"/>
      </a:lt2>
      <a:accent1>
        <a:srgbClr val="7A0019"/>
      </a:accent1>
      <a:accent2>
        <a:srgbClr val="CE1B22"/>
      </a:accent2>
      <a:accent3>
        <a:srgbClr val="FFCC33"/>
      </a:accent3>
      <a:accent4>
        <a:srgbClr val="5C5A5A"/>
      </a:accent4>
      <a:accent5>
        <a:srgbClr val="B0BC22"/>
      </a:accent5>
      <a:accent6>
        <a:srgbClr val="6AABBC"/>
      </a:accent6>
      <a:hlink>
        <a:srgbClr val="D91D24"/>
      </a:hlink>
      <a:folHlink>
        <a:srgbClr val="F47B20"/>
      </a:folHlink>
    </a:clrScheme>
    <a:fontScheme name="Extension Theme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>
          <a:defRPr sz="90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636466"/>
        </a:lt2>
        <a:accent1>
          <a:srgbClr val="71CBD2"/>
        </a:accent1>
        <a:accent2>
          <a:srgbClr val="B20838"/>
        </a:accent2>
        <a:accent3>
          <a:srgbClr val="FFFFFF"/>
        </a:accent3>
        <a:accent4>
          <a:srgbClr val="000000"/>
        </a:accent4>
        <a:accent5>
          <a:srgbClr val="BBE2E5"/>
        </a:accent5>
        <a:accent6>
          <a:srgbClr val="A10632"/>
        </a:accent6>
        <a:hlink>
          <a:srgbClr val="FFD200"/>
        </a:hlink>
        <a:folHlink>
          <a:srgbClr val="ED17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30292</TotalTime>
  <Words>1191</Words>
  <Application>Microsoft Office PowerPoint</Application>
  <PresentationFormat>On-screen Show (4:3)</PresentationFormat>
  <Paragraphs>290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ＭＳ Ｐゴシック</vt:lpstr>
      <vt:lpstr>Arial</vt:lpstr>
      <vt:lpstr>Calibri</vt:lpstr>
      <vt:lpstr>Century Gothic</vt:lpstr>
      <vt:lpstr>Geneva</vt:lpstr>
      <vt:lpstr>Proxima Nova Rg</vt:lpstr>
      <vt:lpstr>Times</vt:lpstr>
      <vt:lpstr>Times New Roman</vt:lpstr>
      <vt:lpstr>Verdana</vt:lpstr>
      <vt:lpstr>Wingdings</vt:lpstr>
      <vt:lpstr>ext-powerpoint-maroon</vt:lpstr>
      <vt:lpstr>Oilseed "cash cover crops" for ecosystem services and economic return</vt:lpstr>
      <vt:lpstr>PowerPoint Presentation</vt:lpstr>
      <vt:lpstr>PowerPoint Presentation</vt:lpstr>
      <vt:lpstr>PowerPoint Presentation</vt:lpstr>
      <vt:lpstr>Statewide nitrogen sources to surface waters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Opportunities: Early Harvested Crops</vt:lpstr>
      <vt:lpstr>PowerPoint Presentation</vt:lpstr>
      <vt:lpstr>PowerPoint Presentation</vt:lpstr>
      <vt:lpstr>PowerPoint Presentation</vt:lpstr>
      <vt:lpstr>Relay Cropping: Weed Control</vt:lpstr>
      <vt:lpstr>Annual Tile Drainage Loss in Corn-Soybean Rotation  Waseca, 1987-2001</vt:lpstr>
      <vt:lpstr>PowerPoint Presentation</vt:lpstr>
      <vt:lpstr>Relay Cropping Spring Soil N Reduction</vt:lpstr>
      <vt:lpstr>Relay Cropping Oilseed Economics</vt:lpstr>
      <vt:lpstr>PowerPoint Presentation</vt:lpstr>
      <vt:lpstr>Double Cropping Timeline</vt:lpstr>
      <vt:lpstr>PowerPoint Presentation</vt:lpstr>
      <vt:lpstr>Weedy Characteristics</vt:lpstr>
      <vt:lpstr>PowerPoint Presentation</vt:lpstr>
      <vt:lpstr>PowerPoint Presentation</vt:lpstr>
      <vt:lpstr>PowerPoint Presentation</vt:lpstr>
      <vt:lpstr>PowerPoint Presentation</vt:lpstr>
      <vt:lpstr>Questions?  </vt:lpstr>
      <vt:lpstr>PowerPoint Presentation</vt:lpstr>
      <vt:lpstr>Timeline</vt:lpstr>
      <vt:lpstr>PowerPoint Presentation</vt:lpstr>
    </vt:vector>
  </TitlesOfParts>
  <Company>Extension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bjor0180</dc:creator>
  <cp:lastModifiedBy>cfanslcp</cp:lastModifiedBy>
  <cp:revision>678</cp:revision>
  <cp:lastPrinted>2016-09-14T02:09:41Z</cp:lastPrinted>
  <dcterms:created xsi:type="dcterms:W3CDTF">2011-01-03T20:51:03Z</dcterms:created>
  <dcterms:modified xsi:type="dcterms:W3CDTF">2018-02-22T01:53:31Z</dcterms:modified>
</cp:coreProperties>
</file>