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[gerrishcharts.xlsx]Sheet1!$B$17:$B$18</c:f>
              <c:strCache>
                <c:ptCount val="1"/>
                <c:pt idx="0">
                  <c:v>Feeder cattle price $2.15</c:v>
                </c:pt>
              </c:strCache>
            </c:strRef>
          </c:tx>
          <c:invertIfNegative val="0"/>
          <c:cat>
            <c:strRef>
              <c:f>[gerrishcharts.xlsx]Sheet1!$A$19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[gerrishcharts.xlsx]Sheet1!$B$19</c:f>
              <c:numCache>
                <c:formatCode>"$"#,##0.00</c:formatCode>
                <c:ptCount val="1"/>
                <c:pt idx="0">
                  <c:v>113.52799999999999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B-4B64-9DF3-EB32700DD52A}"/>
            </c:ext>
          </c:extLst>
        </c:ser>
        <c:ser>
          <c:idx val="1"/>
          <c:order val="1"/>
          <c:tx>
            <c:strRef>
              <c:f>[gerrishcharts.xlsx]Sheet1!$C$17:$C$18</c:f>
              <c:strCache>
                <c:ptCount val="1"/>
                <c:pt idx="0">
                  <c:v>Feeder cattle price $2.25</c:v>
                </c:pt>
              </c:strCache>
            </c:strRef>
          </c:tx>
          <c:invertIfNegative val="0"/>
          <c:cat>
            <c:strRef>
              <c:f>[gerrishcharts.xlsx]Sheet1!$A$19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[gerrishcharts.xlsx]Sheet1!$C$19</c:f>
              <c:numCache>
                <c:formatCode>"$"#,##0.00</c:formatCode>
                <c:ptCount val="1"/>
                <c:pt idx="0">
                  <c:v>129.02000000000001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B-4B64-9DF3-EB32700DD52A}"/>
            </c:ext>
          </c:extLst>
        </c:ser>
        <c:ser>
          <c:idx val="2"/>
          <c:order val="2"/>
          <c:tx>
            <c:strRef>
              <c:f>[gerrishcharts.xlsx]Sheet1!$D$17:$D$18</c:f>
              <c:strCache>
                <c:ptCount val="1"/>
                <c:pt idx="0">
                  <c:v>Feeder cattle price $2.35</c:v>
                </c:pt>
              </c:strCache>
            </c:strRef>
          </c:tx>
          <c:invertIfNegative val="0"/>
          <c:cat>
            <c:strRef>
              <c:f>[gerrishcharts.xlsx]Sheet1!$A$19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[gerrishcharts.xlsx]Sheet1!$D$19</c:f>
              <c:numCache>
                <c:formatCode>"$"#,##0.00</c:formatCode>
                <c:ptCount val="1"/>
                <c:pt idx="0">
                  <c:v>144.4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DB-4B64-9DF3-EB32700DD52A}"/>
            </c:ext>
          </c:extLst>
        </c:ser>
        <c:ser>
          <c:idx val="3"/>
          <c:order val="3"/>
          <c:tx>
            <c:strRef>
              <c:f>[gerrishcharts.xlsx]Sheet1!$E$17:$E$18</c:f>
              <c:strCache>
                <c:ptCount val="1"/>
                <c:pt idx="0">
                  <c:v>Feeder cattle price $2.45</c:v>
                </c:pt>
              </c:strCache>
            </c:strRef>
          </c:tx>
          <c:invertIfNegative val="0"/>
          <c:cat>
            <c:strRef>
              <c:f>[gerrishcharts.xlsx]Sheet1!$A$19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[gerrishcharts.xlsx]Sheet1!$E$19</c:f>
              <c:numCache>
                <c:formatCode>"$"#,##0.00</c:formatCode>
                <c:ptCount val="1"/>
                <c:pt idx="0">
                  <c:v>160.00399999999999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DB-4B64-9DF3-EB32700DD52A}"/>
            </c:ext>
          </c:extLst>
        </c:ser>
        <c:ser>
          <c:idx val="4"/>
          <c:order val="4"/>
          <c:tx>
            <c:strRef>
              <c:f>[gerrishcharts.xlsx]Sheet1!$F$17:$F$18</c:f>
              <c:strCache>
                <c:ptCount val="1"/>
                <c:pt idx="0">
                  <c:v>Feeder cattle price $2.55</c:v>
                </c:pt>
              </c:strCache>
            </c:strRef>
          </c:tx>
          <c:invertIfNegative val="0"/>
          <c:cat>
            <c:strRef>
              <c:f>[gerrishcharts.xlsx]Sheet1!$A$19</c:f>
              <c:strCache>
                <c:ptCount val="1"/>
                <c:pt idx="0">
                  <c:v>Return per acre</c:v>
                </c:pt>
              </c:strCache>
            </c:strRef>
          </c:cat>
          <c:val>
            <c:numRef>
              <c:f>[gerrishcharts.xlsx]Sheet1!$F$19</c:f>
              <c:numCache>
                <c:formatCode>"$"#,##0.00</c:formatCode>
                <c:ptCount val="1"/>
                <c:pt idx="0">
                  <c:v>175.49600000000001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DB-4B64-9DF3-EB32700DD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775104"/>
        <c:axId val="85777024"/>
      </c:barChart>
      <c:catAx>
        <c:axId val="8577510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Feeder Cattle Prices in $/</a:t>
                </a:r>
                <a:r>
                  <a:rPr lang="en-US" sz="1400" dirty="0" err="1" smtClean="0"/>
                  <a:t>lb</a:t>
                </a:r>
                <a:r>
                  <a:rPr lang="en-US" sz="1400" baseline="0" dirty="0" smtClean="0"/>
                  <a:t> </a:t>
                </a:r>
                <a:r>
                  <a:rPr lang="en-US" sz="1400" baseline="0" dirty="0" err="1" smtClean="0"/>
                  <a:t>liveweight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37840721298726548"/>
              <c:y val="0.9307758777319491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85777024"/>
        <c:crosses val="autoZero"/>
        <c:auto val="1"/>
        <c:lblAlgn val="ctr"/>
        <c:lblOffset val="100"/>
        <c:noMultiLvlLbl val="0"/>
      </c:catAx>
      <c:valAx>
        <c:axId val="85777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/>
                  <a:t>Return to land, $/acre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4.6296296296296294E-3"/>
              <c:y val="0.28796106254840653"/>
            </c:manualLayout>
          </c:layout>
          <c:overlay val="0"/>
        </c:title>
        <c:numFmt formatCode="&quot;$&quot;#,##0.00" sourceLinked="1"/>
        <c:majorTickMark val="out"/>
        <c:minorTickMark val="none"/>
        <c:tickLblPos val="nextTo"/>
        <c:crossAx val="85775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</cdr:x>
      <cdr:y>0.32759</cdr:y>
    </cdr:from>
    <cdr:to>
      <cdr:x>0.32407</cdr:x>
      <cdr:y>0.41379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7400" y="14478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$2.15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0.37963</cdr:x>
      <cdr:y>0.27586</cdr:y>
    </cdr:from>
    <cdr:to>
      <cdr:x>0.46296</cdr:x>
      <cdr:y>0.34483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24200" y="12192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$2.25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0.51852</cdr:x>
      <cdr:y>0.2069</cdr:y>
    </cdr:from>
    <cdr:to>
      <cdr:x>0.59259</cdr:x>
      <cdr:y>0.2931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7200" y="9144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$2.35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0.64815</cdr:x>
      <cdr:y>0.12069</cdr:y>
    </cdr:from>
    <cdr:to>
      <cdr:x>0.72222</cdr:x>
      <cdr:y>0.18966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334000" y="533400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$2.45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0.77778</cdr:x>
      <cdr:y>0.05172</cdr:y>
    </cdr:from>
    <cdr:to>
      <cdr:x>0.85185</cdr:x>
      <cdr:y>0.12069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00800" y="228600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$2.55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9F9B9-7561-43B8-AE35-43AE628C43E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F1983-FF04-46B5-B73C-757AE387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2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Beefbasis.com projects fall prices for 550 </a:t>
            </a:r>
            <a:r>
              <a:rPr lang="en-US" dirty="0" err="1" smtClean="0"/>
              <a:t>lb</a:t>
            </a:r>
            <a:r>
              <a:rPr lang="en-US" dirty="0" smtClean="0"/>
              <a:t> steers in</a:t>
            </a:r>
            <a:r>
              <a:rPr lang="en-US" baseline="0" dirty="0" smtClean="0"/>
              <a:t> Iowa at $2.35.  This would result in higher returns on a per cow or per acre basis.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B43C-7C7A-4FE9-AB8B-88762EE8CA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4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0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6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08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3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5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0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6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4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9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Return to land, </a:t>
            </a:r>
            <a:r>
              <a:rPr lang="en-US" dirty="0"/>
              <a:t>cow-calf</a:t>
            </a:r>
            <a:br>
              <a:rPr lang="en-US" dirty="0"/>
            </a:br>
            <a:r>
              <a:rPr lang="en-US" dirty="0"/>
              <a:t>(Projections, Ag </a:t>
            </a:r>
            <a:r>
              <a:rPr lang="en-US" dirty="0" err="1"/>
              <a:t>DecisionMaker</a:t>
            </a:r>
            <a:r>
              <a:rPr lang="en-US" dirty="0"/>
              <a:t>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017225"/>
              </p:ext>
            </p:extLst>
          </p:nvPr>
        </p:nvGraphicFramePr>
        <p:xfrm>
          <a:off x="457200" y="1371600"/>
          <a:ext cx="8229600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Return to land, cow-calf (Projections, Ag DecisionMaker)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land, cow-calf (Projections, Ag DecisionMaker)</dc:title>
  <dc:creator>Sadie Schroeder</dc:creator>
  <cp:lastModifiedBy>Jane G Jewett</cp:lastModifiedBy>
  <cp:revision>2</cp:revision>
  <dcterms:created xsi:type="dcterms:W3CDTF">2017-03-21T16:34:29Z</dcterms:created>
  <dcterms:modified xsi:type="dcterms:W3CDTF">2017-05-23T16:37:05Z</dcterms:modified>
</cp:coreProperties>
</file>