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349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372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426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047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393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089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441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840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785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487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22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994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198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Decline in </a:t>
            </a:r>
            <a:r>
              <a:rPr lang="en-US" sz="4000" dirty="0" err="1" smtClean="0"/>
              <a:t>Cropable</a:t>
            </a:r>
            <a:r>
              <a:rPr lang="en-US" sz="4000" dirty="0" smtClean="0"/>
              <a:t> Pasture in the </a:t>
            </a:r>
            <a:r>
              <a:rPr lang="en-US" sz="4000" dirty="0"/>
              <a:t>Midwest </a:t>
            </a:r>
            <a:r>
              <a:rPr lang="en-US" sz="2000" dirty="0"/>
              <a:t>(</a:t>
            </a:r>
            <a:r>
              <a:rPr lang="en-US" sz="1800" dirty="0"/>
              <a:t>http://iopscience.iop.org/1748-9326/10/4/044003</a:t>
            </a:r>
            <a:r>
              <a:rPr lang="en-US" sz="1800" dirty="0" smtClean="0"/>
              <a:t>/)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909" y="1297503"/>
            <a:ext cx="8229600" cy="4525963"/>
          </a:xfrm>
        </p:spPr>
        <p:txBody>
          <a:bodyPr/>
          <a:lstStyle/>
          <a:p>
            <a:r>
              <a:rPr lang="en-US" dirty="0" smtClean="0"/>
              <a:t>2008-2012</a:t>
            </a:r>
          </a:p>
          <a:p>
            <a:pPr lvl="1"/>
            <a:r>
              <a:rPr lang="en-US" sz="2000" dirty="0" smtClean="0"/>
              <a:t>Minnesota cropland was increased by 215,000 acres</a:t>
            </a:r>
          </a:p>
          <a:p>
            <a:pPr lvl="1"/>
            <a:r>
              <a:rPr lang="en-US" sz="2000" dirty="0" smtClean="0"/>
              <a:t>Illinois by 81,000 acres</a:t>
            </a:r>
          </a:p>
          <a:p>
            <a:pPr lvl="1"/>
            <a:r>
              <a:rPr lang="en-US" sz="2000" dirty="0" smtClean="0"/>
              <a:t>Wisconsin by 157,000 acres</a:t>
            </a:r>
          </a:p>
          <a:p>
            <a:pPr lvl="1"/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Uncultivated Land pre-1970 converted to cropland between 2008-2012</a:t>
            </a:r>
          </a:p>
          <a:p>
            <a:pPr lvl="2"/>
            <a:r>
              <a:rPr lang="en-US" sz="1600" dirty="0" smtClean="0"/>
              <a:t>In Minnesota, previously uncultivated land accounted for 22,000 acres converted to cropland</a:t>
            </a:r>
          </a:p>
          <a:p>
            <a:pPr lvl="2"/>
            <a:r>
              <a:rPr lang="en-US" sz="1600" dirty="0" smtClean="0"/>
              <a:t>In Illinois, 8,800 acres</a:t>
            </a:r>
          </a:p>
          <a:p>
            <a:pPr lvl="2"/>
            <a:r>
              <a:rPr lang="en-US" sz="1600" dirty="0" smtClean="0"/>
              <a:t>In Wisconsin, 14,000</a:t>
            </a:r>
          </a:p>
          <a:p>
            <a:pPr marL="914400" lvl="2" indent="0">
              <a:buNone/>
            </a:pPr>
            <a:endParaRPr lang="en-US" sz="1600" dirty="0" smtClean="0"/>
          </a:p>
          <a:p>
            <a:pPr marL="914400" lvl="2" indent="0">
              <a:buNone/>
            </a:pPr>
            <a:endParaRPr lang="en-US" sz="1600" dirty="0"/>
          </a:p>
          <a:p>
            <a:pPr marL="914400" lvl="2" indent="0">
              <a:buNone/>
            </a:pPr>
            <a:endParaRPr lang="en-US" sz="1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6923" y="51054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Nationwide, grasslands account for 77% of all cropland conversions.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5398532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prstClr val="black"/>
                </a:solidFill>
              </a:rPr>
              <a:t>Data collected from “</a:t>
            </a:r>
            <a:r>
              <a:rPr lang="en-US" sz="1400" b="1" i="1" dirty="0">
                <a:solidFill>
                  <a:prstClr val="black"/>
                </a:solidFill>
              </a:rPr>
              <a:t>Cropland expansion outpaces agricultural and biofuel policies in the United States, </a:t>
            </a:r>
            <a:r>
              <a:rPr lang="fr-FR" sz="1400" dirty="0">
                <a:solidFill>
                  <a:prstClr val="black"/>
                </a:solidFill>
              </a:rPr>
              <a:t>Tyler J </a:t>
            </a:r>
            <a:r>
              <a:rPr lang="fr-FR" sz="1400" dirty="0" err="1">
                <a:solidFill>
                  <a:prstClr val="black"/>
                </a:solidFill>
              </a:rPr>
              <a:t>Lark</a:t>
            </a:r>
            <a:r>
              <a:rPr lang="fr-FR" sz="1400" dirty="0">
                <a:solidFill>
                  <a:prstClr val="black"/>
                </a:solidFill>
              </a:rPr>
              <a:t> </a:t>
            </a:r>
            <a:r>
              <a:rPr lang="fr-FR" sz="1400" i="1" dirty="0">
                <a:solidFill>
                  <a:prstClr val="black"/>
                </a:solidFill>
              </a:rPr>
              <a:t>et al</a:t>
            </a:r>
            <a:r>
              <a:rPr lang="fr-FR" sz="1400" dirty="0">
                <a:solidFill>
                  <a:prstClr val="black"/>
                </a:solidFill>
              </a:rPr>
              <a:t> 2015 </a:t>
            </a:r>
            <a:r>
              <a:rPr lang="fr-FR" sz="1400" i="1" dirty="0">
                <a:solidFill>
                  <a:prstClr val="black"/>
                </a:solidFill>
              </a:rPr>
              <a:t>Environ. </a:t>
            </a:r>
            <a:r>
              <a:rPr lang="fr-FR" sz="1400" i="1" dirty="0" err="1">
                <a:solidFill>
                  <a:prstClr val="black"/>
                </a:solidFill>
              </a:rPr>
              <a:t>Res</a:t>
            </a:r>
            <a:r>
              <a:rPr lang="fr-FR" sz="1400" i="1" dirty="0">
                <a:solidFill>
                  <a:prstClr val="black"/>
                </a:solidFill>
              </a:rPr>
              <a:t>. </a:t>
            </a:r>
            <a:r>
              <a:rPr lang="fr-FR" sz="1400" i="1" dirty="0" err="1">
                <a:solidFill>
                  <a:prstClr val="black"/>
                </a:solidFill>
              </a:rPr>
              <a:t>Lett</a:t>
            </a:r>
            <a:r>
              <a:rPr lang="fr-FR" sz="1400" i="1" dirty="0">
                <a:solidFill>
                  <a:prstClr val="black"/>
                </a:solidFill>
              </a:rPr>
              <a:t>.</a:t>
            </a:r>
            <a:r>
              <a:rPr lang="fr-FR" sz="1400" dirty="0">
                <a:solidFill>
                  <a:prstClr val="black"/>
                </a:solidFill>
              </a:rPr>
              <a:t> </a:t>
            </a:r>
            <a:endParaRPr lang="en-US" sz="1400" b="1" i="1" dirty="0">
              <a:solidFill>
                <a:prstClr val="black"/>
              </a:solidFill>
            </a:endParaRPr>
          </a:p>
        </p:txBody>
      </p:sp>
      <p:pic>
        <p:nvPicPr>
          <p:cNvPr id="6" name="Picture 3" descr="C:\Users\smetcalf\Desktop\Desktop\Desktop\Desktop\Desktop\NewISUEOwordmarks\ISUEO_eps\ISUEO_RedBarNoBle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3885" y="5951249"/>
            <a:ext cx="3865199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69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89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Decline in Cropable Pasture in the Midwest (http://iopscience.iop.org/1748-9326/10/4/044003/)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Decline in Cropable Pasture in the Midwest (http://iopscience.iop.org/1748-9326/10/4/044003/)</dc:title>
  <dc:creator>Sadie Schroeder</dc:creator>
  <cp:lastModifiedBy>Jane G Jewett</cp:lastModifiedBy>
  <cp:revision>2</cp:revision>
  <dcterms:created xsi:type="dcterms:W3CDTF">2017-03-21T16:20:03Z</dcterms:created>
  <dcterms:modified xsi:type="dcterms:W3CDTF">2017-05-23T14:07:27Z</dcterms:modified>
</cp:coreProperties>
</file>