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35" r:id="rId2"/>
    <p:sldId id="349" r:id="rId3"/>
    <p:sldId id="350" r:id="rId4"/>
    <p:sldId id="351" r:id="rId5"/>
    <p:sldId id="352" r:id="rId6"/>
    <p:sldId id="353" r:id="rId7"/>
    <p:sldId id="354" r:id="rId8"/>
    <p:sldId id="357" r:id="rId9"/>
    <p:sldId id="355" r:id="rId10"/>
    <p:sldId id="461" r:id="rId11"/>
    <p:sldId id="462" r:id="rId12"/>
    <p:sldId id="463" r:id="rId13"/>
    <p:sldId id="464" r:id="rId14"/>
    <p:sldId id="465" r:id="rId15"/>
    <p:sldId id="466" r:id="rId16"/>
    <p:sldId id="413" r:id="rId17"/>
    <p:sldId id="414" r:id="rId18"/>
    <p:sldId id="415" r:id="rId19"/>
    <p:sldId id="416" r:id="rId20"/>
    <p:sldId id="417" r:id="rId21"/>
    <p:sldId id="418" r:id="rId22"/>
    <p:sldId id="419" r:id="rId23"/>
    <p:sldId id="420" r:id="rId24"/>
    <p:sldId id="421" r:id="rId25"/>
    <p:sldId id="422" r:id="rId26"/>
    <p:sldId id="423" r:id="rId27"/>
    <p:sldId id="424" r:id="rId28"/>
    <p:sldId id="425" r:id="rId29"/>
    <p:sldId id="426" r:id="rId30"/>
    <p:sldId id="427" r:id="rId31"/>
    <p:sldId id="428" r:id="rId32"/>
    <p:sldId id="429" r:id="rId33"/>
    <p:sldId id="430" r:id="rId34"/>
    <p:sldId id="431" r:id="rId35"/>
    <p:sldId id="432" r:id="rId36"/>
    <p:sldId id="433" r:id="rId37"/>
    <p:sldId id="434" r:id="rId38"/>
    <p:sldId id="435" r:id="rId39"/>
    <p:sldId id="436" r:id="rId40"/>
    <p:sldId id="437" r:id="rId41"/>
    <p:sldId id="438" r:id="rId42"/>
    <p:sldId id="439" r:id="rId43"/>
    <p:sldId id="440" r:id="rId44"/>
    <p:sldId id="441" r:id="rId45"/>
    <p:sldId id="442" r:id="rId46"/>
    <p:sldId id="443" r:id="rId47"/>
    <p:sldId id="444" r:id="rId48"/>
    <p:sldId id="447" r:id="rId49"/>
    <p:sldId id="445" r:id="rId50"/>
    <p:sldId id="446" r:id="rId51"/>
    <p:sldId id="448" r:id="rId52"/>
    <p:sldId id="449" r:id="rId53"/>
    <p:sldId id="450" r:id="rId54"/>
    <p:sldId id="451" r:id="rId55"/>
    <p:sldId id="452" r:id="rId56"/>
    <p:sldId id="453" r:id="rId57"/>
    <p:sldId id="454" r:id="rId58"/>
    <p:sldId id="455" r:id="rId59"/>
    <p:sldId id="456" r:id="rId60"/>
    <p:sldId id="457" r:id="rId61"/>
    <p:sldId id="458" r:id="rId62"/>
    <p:sldId id="459" r:id="rId63"/>
    <p:sldId id="460" r:id="rId64"/>
    <p:sldId id="356" r:id="rId65"/>
    <p:sldId id="322" r:id="rId66"/>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728347C-0D0E-4C27-BBFF-ADF55D0B5DE3}">
          <p14:sldIdLst>
            <p14:sldId id="335"/>
            <p14:sldId id="349"/>
            <p14:sldId id="350"/>
            <p14:sldId id="351"/>
            <p14:sldId id="352"/>
            <p14:sldId id="353"/>
            <p14:sldId id="354"/>
            <p14:sldId id="357"/>
            <p14:sldId id="355"/>
            <p14:sldId id="461"/>
            <p14:sldId id="462"/>
            <p14:sldId id="463"/>
            <p14:sldId id="464"/>
            <p14:sldId id="465"/>
            <p14:sldId id="466"/>
          </p14:sldIdLst>
        </p14:section>
        <p14:section name="Untitled Section" id="{BBB3C996-8221-4068-BF13-EE9A541AAACD}">
          <p14:sldIdLst>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7"/>
            <p14:sldId id="445"/>
            <p14:sldId id="446"/>
            <p14:sldId id="448"/>
            <p14:sldId id="449"/>
            <p14:sldId id="450"/>
            <p14:sldId id="451"/>
            <p14:sldId id="452"/>
            <p14:sldId id="453"/>
            <p14:sldId id="454"/>
            <p14:sldId id="455"/>
            <p14:sldId id="456"/>
            <p14:sldId id="457"/>
            <p14:sldId id="458"/>
            <p14:sldId id="459"/>
            <p14:sldId id="460"/>
          </p14:sldIdLst>
        </p14:section>
        <p14:section name="Untitled Section" id="{2C08CCF4-A203-46C7-9519-50D02EF59BAC}">
          <p14:sldIdLst>
            <p14:sldId id="356"/>
            <p14:sldId id="32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1076" y="3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51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53.jpe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hPercent val="64"/>
      <c:rotY val="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5136476426799"/>
          <c:y val="6.9721115537848599E-2"/>
          <c:w val="0.794044665012407"/>
          <c:h val="0.72908366533864499"/>
        </c:manualLayout>
      </c:layout>
      <c:bar3DChart>
        <c:barDir val="col"/>
        <c:grouping val="clustered"/>
        <c:varyColors val="0"/>
        <c:ser>
          <c:idx val="7"/>
          <c:order val="0"/>
          <c:tx>
            <c:strRef>
              <c:f>Sheet1!$B$1</c:f>
              <c:strCache>
                <c:ptCount val="1"/>
                <c:pt idx="0">
                  <c:v>Horned Lark</c:v>
                </c:pt>
              </c:strCache>
            </c:strRef>
          </c:tx>
          <c:spPr>
            <a:solidFill>
              <a:srgbClr val="FFCC00"/>
            </a:solidFill>
            <a:ln w="13882">
              <a:solidFill>
                <a:schemeClr val="tx1"/>
              </a:solidFill>
              <a:prstDash val="solid"/>
            </a:ln>
          </c:spPr>
          <c:invertIfNegative val="0"/>
          <c:cat>
            <c:strRef>
              <c:f>Sheet1!$A$2:$A$6</c:f>
              <c:strCache>
                <c:ptCount val="5"/>
                <c:pt idx="0">
                  <c:v>0 - 4"</c:v>
                </c:pt>
                <c:pt idx="1">
                  <c:v>4" - 8"</c:v>
                </c:pt>
                <c:pt idx="2">
                  <c:v>9" - 12"</c:v>
                </c:pt>
                <c:pt idx="3">
                  <c:v>&gt;12"</c:v>
                </c:pt>
                <c:pt idx="4">
                  <c:v>Idle</c:v>
                </c:pt>
              </c:strCache>
            </c:strRef>
          </c:cat>
          <c:val>
            <c:numRef>
              <c:f>Sheet1!$B$2:$B$6</c:f>
              <c:numCache>
                <c:formatCode>General</c:formatCode>
                <c:ptCount val="5"/>
                <c:pt idx="0">
                  <c:v>71</c:v>
                </c:pt>
                <c:pt idx="1">
                  <c:v>20</c:v>
                </c:pt>
                <c:pt idx="2">
                  <c:v>14</c:v>
                </c:pt>
                <c:pt idx="3">
                  <c:v>0</c:v>
                </c:pt>
                <c:pt idx="4">
                  <c:v>0</c:v>
                </c:pt>
              </c:numCache>
            </c:numRef>
          </c:val>
        </c:ser>
        <c:ser>
          <c:idx val="0"/>
          <c:order val="1"/>
          <c:tx>
            <c:strRef>
              <c:f>Sheet1!$C$1</c:f>
              <c:strCache>
                <c:ptCount val="1"/>
                <c:pt idx="0">
                  <c:v>Upland Sandpiper</c:v>
                </c:pt>
              </c:strCache>
            </c:strRef>
          </c:tx>
          <c:spPr>
            <a:solidFill>
              <a:srgbClr val="99CC00"/>
            </a:solidFill>
            <a:ln w="13882">
              <a:solidFill>
                <a:schemeClr val="tx1"/>
              </a:solidFill>
              <a:prstDash val="solid"/>
            </a:ln>
          </c:spPr>
          <c:invertIfNegative val="0"/>
          <c:cat>
            <c:strRef>
              <c:f>Sheet1!$A$2:$A$6</c:f>
              <c:strCache>
                <c:ptCount val="5"/>
                <c:pt idx="0">
                  <c:v>0 - 4"</c:v>
                </c:pt>
                <c:pt idx="1">
                  <c:v>4" - 8"</c:v>
                </c:pt>
                <c:pt idx="2">
                  <c:v>9" - 12"</c:v>
                </c:pt>
                <c:pt idx="3">
                  <c:v>&gt;12"</c:v>
                </c:pt>
                <c:pt idx="4">
                  <c:v>Idle</c:v>
                </c:pt>
              </c:strCache>
            </c:strRef>
          </c:cat>
          <c:val>
            <c:numRef>
              <c:f>Sheet1!$C$2:$C$6</c:f>
              <c:numCache>
                <c:formatCode>General</c:formatCode>
                <c:ptCount val="5"/>
                <c:pt idx="0">
                  <c:v>310</c:v>
                </c:pt>
                <c:pt idx="1">
                  <c:v>537</c:v>
                </c:pt>
                <c:pt idx="2">
                  <c:v>520</c:v>
                </c:pt>
                <c:pt idx="3">
                  <c:v>135</c:v>
                </c:pt>
                <c:pt idx="4">
                  <c:v>0</c:v>
                </c:pt>
              </c:numCache>
            </c:numRef>
          </c:val>
        </c:ser>
        <c:ser>
          <c:idx val="2"/>
          <c:order val="2"/>
          <c:tx>
            <c:strRef>
              <c:f>Sheet1!$D$1</c:f>
              <c:strCache>
                <c:ptCount val="1"/>
                <c:pt idx="0">
                  <c:v>Grasshopper Sparrow</c:v>
                </c:pt>
              </c:strCache>
            </c:strRef>
          </c:tx>
          <c:spPr>
            <a:solidFill>
              <a:srgbClr val="993300"/>
            </a:solidFill>
            <a:ln w="13882">
              <a:solidFill>
                <a:schemeClr val="tx1"/>
              </a:solidFill>
              <a:prstDash val="solid"/>
            </a:ln>
          </c:spPr>
          <c:invertIfNegative val="0"/>
          <c:cat>
            <c:strRef>
              <c:f>Sheet1!$A$2:$A$6</c:f>
              <c:strCache>
                <c:ptCount val="5"/>
                <c:pt idx="0">
                  <c:v>0 - 4"</c:v>
                </c:pt>
                <c:pt idx="1">
                  <c:v>4" - 8"</c:v>
                </c:pt>
                <c:pt idx="2">
                  <c:v>9" - 12"</c:v>
                </c:pt>
                <c:pt idx="3">
                  <c:v>&gt;12"</c:v>
                </c:pt>
                <c:pt idx="4">
                  <c:v>Idle</c:v>
                </c:pt>
              </c:strCache>
            </c:strRef>
          </c:cat>
          <c:val>
            <c:numRef>
              <c:f>Sheet1!$D$2:$D$6</c:f>
              <c:numCache>
                <c:formatCode>General</c:formatCode>
                <c:ptCount val="5"/>
                <c:pt idx="0">
                  <c:v>393</c:v>
                </c:pt>
                <c:pt idx="1">
                  <c:v>868</c:v>
                </c:pt>
                <c:pt idx="2">
                  <c:v>645</c:v>
                </c:pt>
                <c:pt idx="3">
                  <c:v>55</c:v>
                </c:pt>
                <c:pt idx="4">
                  <c:v>0</c:v>
                </c:pt>
              </c:numCache>
            </c:numRef>
          </c:val>
        </c:ser>
        <c:ser>
          <c:idx val="3"/>
          <c:order val="3"/>
          <c:tx>
            <c:strRef>
              <c:f>Sheet1!$E$1</c:f>
              <c:strCache>
                <c:ptCount val="1"/>
                <c:pt idx="0">
                  <c:v>Eastern Meadowlark</c:v>
                </c:pt>
              </c:strCache>
            </c:strRef>
          </c:tx>
          <c:spPr>
            <a:solidFill>
              <a:srgbClr val="FF9900"/>
            </a:solidFill>
            <a:ln w="13882">
              <a:solidFill>
                <a:schemeClr val="tx1"/>
              </a:solidFill>
              <a:prstDash val="solid"/>
            </a:ln>
          </c:spPr>
          <c:invertIfNegative val="0"/>
          <c:cat>
            <c:strRef>
              <c:f>Sheet1!$A$2:$A$6</c:f>
              <c:strCache>
                <c:ptCount val="5"/>
                <c:pt idx="0">
                  <c:v>0 - 4"</c:v>
                </c:pt>
                <c:pt idx="1">
                  <c:v>4" - 8"</c:v>
                </c:pt>
                <c:pt idx="2">
                  <c:v>9" - 12"</c:v>
                </c:pt>
                <c:pt idx="3">
                  <c:v>&gt;12"</c:v>
                </c:pt>
                <c:pt idx="4">
                  <c:v>Idle</c:v>
                </c:pt>
              </c:strCache>
            </c:strRef>
          </c:cat>
          <c:val>
            <c:numRef>
              <c:f>Sheet1!$E$2:$E$6</c:f>
              <c:numCache>
                <c:formatCode>General</c:formatCode>
                <c:ptCount val="5"/>
                <c:pt idx="0">
                  <c:v>612</c:v>
                </c:pt>
                <c:pt idx="1">
                  <c:v>1032</c:v>
                </c:pt>
                <c:pt idx="2">
                  <c:v>1104</c:v>
                </c:pt>
                <c:pt idx="3">
                  <c:v>309</c:v>
                </c:pt>
                <c:pt idx="4">
                  <c:v>64</c:v>
                </c:pt>
              </c:numCache>
            </c:numRef>
          </c:val>
        </c:ser>
        <c:ser>
          <c:idx val="4"/>
          <c:order val="4"/>
          <c:tx>
            <c:strRef>
              <c:f>Sheet1!$F$1</c:f>
              <c:strCache>
                <c:ptCount val="1"/>
                <c:pt idx="0">
                  <c:v>Bobolink</c:v>
                </c:pt>
              </c:strCache>
            </c:strRef>
          </c:tx>
          <c:spPr>
            <a:solidFill>
              <a:srgbClr val="FF0000"/>
            </a:solidFill>
            <a:ln w="13882">
              <a:solidFill>
                <a:schemeClr val="tx1"/>
              </a:solidFill>
              <a:prstDash val="solid"/>
            </a:ln>
          </c:spPr>
          <c:invertIfNegative val="0"/>
          <c:cat>
            <c:strRef>
              <c:f>Sheet1!$A$2:$A$6</c:f>
              <c:strCache>
                <c:ptCount val="5"/>
                <c:pt idx="0">
                  <c:v>0 - 4"</c:v>
                </c:pt>
                <c:pt idx="1">
                  <c:v>4" - 8"</c:v>
                </c:pt>
                <c:pt idx="2">
                  <c:v>9" - 12"</c:v>
                </c:pt>
                <c:pt idx="3">
                  <c:v>&gt;12"</c:v>
                </c:pt>
                <c:pt idx="4">
                  <c:v>Idle</c:v>
                </c:pt>
              </c:strCache>
            </c:strRef>
          </c:cat>
          <c:val>
            <c:numRef>
              <c:f>Sheet1!$F$2:$F$6</c:f>
              <c:numCache>
                <c:formatCode>General</c:formatCode>
                <c:ptCount val="5"/>
                <c:pt idx="0">
                  <c:v>16</c:v>
                </c:pt>
                <c:pt idx="1">
                  <c:v>87</c:v>
                </c:pt>
                <c:pt idx="2">
                  <c:v>121</c:v>
                </c:pt>
                <c:pt idx="3">
                  <c:v>52</c:v>
                </c:pt>
                <c:pt idx="4">
                  <c:v>0</c:v>
                </c:pt>
              </c:numCache>
            </c:numRef>
          </c:val>
        </c:ser>
        <c:ser>
          <c:idx val="5"/>
          <c:order val="5"/>
          <c:tx>
            <c:strRef>
              <c:f>Sheet1!$G$1</c:f>
              <c:strCache>
                <c:ptCount val="1"/>
                <c:pt idx="0">
                  <c:v>Henslow's Sparrow</c:v>
                </c:pt>
              </c:strCache>
            </c:strRef>
          </c:tx>
          <c:spPr>
            <a:solidFill>
              <a:srgbClr val="FFFF00"/>
            </a:solidFill>
            <a:ln w="13882">
              <a:solidFill>
                <a:schemeClr val="tx1"/>
              </a:solidFill>
              <a:prstDash val="solid"/>
            </a:ln>
          </c:spPr>
          <c:invertIfNegative val="0"/>
          <c:cat>
            <c:strRef>
              <c:f>Sheet1!$A$2:$A$6</c:f>
              <c:strCache>
                <c:ptCount val="5"/>
                <c:pt idx="0">
                  <c:v>0 - 4"</c:v>
                </c:pt>
                <c:pt idx="1">
                  <c:v>4" - 8"</c:v>
                </c:pt>
                <c:pt idx="2">
                  <c:v>9" - 12"</c:v>
                </c:pt>
                <c:pt idx="3">
                  <c:v>&gt;12"</c:v>
                </c:pt>
                <c:pt idx="4">
                  <c:v>Idle</c:v>
                </c:pt>
              </c:strCache>
            </c:strRef>
          </c:cat>
          <c:val>
            <c:numRef>
              <c:f>Sheet1!$G$2:$G$6</c:f>
              <c:numCache>
                <c:formatCode>General</c:formatCode>
                <c:ptCount val="5"/>
                <c:pt idx="0">
                  <c:v>0</c:v>
                </c:pt>
                <c:pt idx="1">
                  <c:v>136</c:v>
                </c:pt>
                <c:pt idx="2">
                  <c:v>419</c:v>
                </c:pt>
                <c:pt idx="3">
                  <c:v>689</c:v>
                </c:pt>
                <c:pt idx="4">
                  <c:v>617</c:v>
                </c:pt>
              </c:numCache>
            </c:numRef>
          </c:val>
        </c:ser>
        <c:ser>
          <c:idx val="6"/>
          <c:order val="6"/>
          <c:tx>
            <c:strRef>
              <c:f>Sheet1!$H$1</c:f>
              <c:strCache>
                <c:ptCount val="1"/>
                <c:pt idx="0">
                  <c:v>Sedge Wren</c:v>
                </c:pt>
              </c:strCache>
            </c:strRef>
          </c:tx>
          <c:spPr>
            <a:solidFill>
              <a:srgbClr val="FFFFFF"/>
            </a:solidFill>
            <a:ln w="13882">
              <a:solidFill>
                <a:schemeClr val="tx1"/>
              </a:solidFill>
              <a:prstDash val="solid"/>
            </a:ln>
          </c:spPr>
          <c:invertIfNegative val="0"/>
          <c:cat>
            <c:strRef>
              <c:f>Sheet1!$A$2:$A$6</c:f>
              <c:strCache>
                <c:ptCount val="5"/>
                <c:pt idx="0">
                  <c:v>0 - 4"</c:v>
                </c:pt>
                <c:pt idx="1">
                  <c:v>4" - 8"</c:v>
                </c:pt>
                <c:pt idx="2">
                  <c:v>9" - 12"</c:v>
                </c:pt>
                <c:pt idx="3">
                  <c:v>&gt;12"</c:v>
                </c:pt>
                <c:pt idx="4">
                  <c:v>Idle</c:v>
                </c:pt>
              </c:strCache>
            </c:strRef>
          </c:cat>
          <c:val>
            <c:numRef>
              <c:f>Sheet1!$H$2:$H$6</c:f>
              <c:numCache>
                <c:formatCode>General</c:formatCode>
                <c:ptCount val="5"/>
                <c:pt idx="0">
                  <c:v>0</c:v>
                </c:pt>
                <c:pt idx="1">
                  <c:v>0</c:v>
                </c:pt>
                <c:pt idx="2">
                  <c:v>5</c:v>
                </c:pt>
                <c:pt idx="3">
                  <c:v>23</c:v>
                </c:pt>
                <c:pt idx="4">
                  <c:v>17</c:v>
                </c:pt>
              </c:numCache>
            </c:numRef>
          </c:val>
        </c:ser>
        <c:dLbls>
          <c:showLegendKey val="0"/>
          <c:showVal val="0"/>
          <c:showCatName val="0"/>
          <c:showSerName val="0"/>
          <c:showPercent val="0"/>
          <c:showBubbleSize val="0"/>
        </c:dLbls>
        <c:gapWidth val="150"/>
        <c:gapDepth val="0"/>
        <c:shape val="box"/>
        <c:axId val="87359488"/>
        <c:axId val="87361408"/>
        <c:axId val="0"/>
      </c:bar3DChart>
      <c:catAx>
        <c:axId val="87359488"/>
        <c:scaling>
          <c:orientation val="minMax"/>
        </c:scaling>
        <c:delete val="0"/>
        <c:axPos val="b"/>
        <c:title>
          <c:tx>
            <c:rich>
              <a:bodyPr/>
              <a:lstStyle/>
              <a:p>
                <a:pPr>
                  <a:defRPr sz="1968" b="1" i="0" u="none" strike="noStrike" baseline="0">
                    <a:solidFill>
                      <a:schemeClr val="tx2"/>
                    </a:solidFill>
                    <a:latin typeface="Arial"/>
                    <a:ea typeface="Arial"/>
                    <a:cs typeface="Arial"/>
                  </a:defRPr>
                </a:pPr>
                <a:r>
                  <a:rPr lang="en-US" dirty="0">
                    <a:solidFill>
                      <a:srgbClr val="FFFF00"/>
                    </a:solidFill>
                  </a:rPr>
                  <a:t>Grazed Vegetation Height</a:t>
                </a:r>
              </a:p>
            </c:rich>
          </c:tx>
          <c:layout>
            <c:manualLayout>
              <c:xMode val="edge"/>
              <c:yMode val="edge"/>
              <c:x val="0.36503500448311588"/>
              <c:y val="0.89330350099680167"/>
            </c:manualLayout>
          </c:layout>
          <c:overlay val="0"/>
          <c:spPr>
            <a:noFill/>
            <a:ln w="27765">
              <a:noFill/>
            </a:ln>
          </c:spPr>
        </c:title>
        <c:numFmt formatCode="General" sourceLinked="1"/>
        <c:majorTickMark val="out"/>
        <c:minorTickMark val="none"/>
        <c:tickLblPos val="low"/>
        <c:spPr>
          <a:pattFill prst="pct50">
            <a:fgClr>
              <a:schemeClr val="bg1"/>
            </a:fgClr>
            <a:bgClr>
              <a:schemeClr val="accent2">
                <a:lumMod val="60000"/>
                <a:lumOff val="40000"/>
              </a:schemeClr>
            </a:bgClr>
          </a:pattFill>
          <a:ln w="3471">
            <a:solidFill>
              <a:schemeClr val="tx1"/>
            </a:solidFill>
            <a:prstDash val="solid"/>
          </a:ln>
        </c:spPr>
        <c:txPr>
          <a:bodyPr rot="0" vert="horz"/>
          <a:lstStyle/>
          <a:p>
            <a:pPr>
              <a:defRPr sz="1968" b="1" i="0" u="none" strike="noStrike" baseline="0">
                <a:solidFill>
                  <a:schemeClr val="tx2"/>
                </a:solidFill>
                <a:latin typeface="Arial"/>
                <a:ea typeface="Arial"/>
                <a:cs typeface="Arial"/>
              </a:defRPr>
            </a:pPr>
            <a:endParaRPr lang="en-US"/>
          </a:p>
        </c:txPr>
        <c:crossAx val="87361408"/>
        <c:crosses val="autoZero"/>
        <c:auto val="1"/>
        <c:lblAlgn val="ctr"/>
        <c:lblOffset val="100"/>
        <c:tickLblSkip val="1"/>
        <c:tickMarkSkip val="1"/>
        <c:noMultiLvlLbl val="0"/>
      </c:catAx>
      <c:valAx>
        <c:axId val="87361408"/>
        <c:scaling>
          <c:orientation val="minMax"/>
        </c:scaling>
        <c:delete val="0"/>
        <c:axPos val="l"/>
        <c:majorGridlines>
          <c:spPr>
            <a:ln w="3471">
              <a:solidFill>
                <a:schemeClr val="tx1"/>
              </a:solidFill>
              <a:prstDash val="solid"/>
            </a:ln>
          </c:spPr>
        </c:majorGridlines>
        <c:title>
          <c:tx>
            <c:rich>
              <a:bodyPr/>
              <a:lstStyle/>
              <a:p>
                <a:pPr>
                  <a:defRPr sz="1968" b="1" i="0" u="none" strike="noStrike" baseline="0">
                    <a:solidFill>
                      <a:schemeClr val="tx2"/>
                    </a:solidFill>
                    <a:latin typeface="Arial"/>
                    <a:ea typeface="Arial"/>
                    <a:cs typeface="Arial"/>
                  </a:defRPr>
                </a:pPr>
                <a:r>
                  <a:rPr lang="en-US" dirty="0">
                    <a:solidFill>
                      <a:srgbClr val="FFFF00"/>
                    </a:solidFill>
                  </a:rPr>
                  <a:t>Total # of Birds</a:t>
                </a:r>
              </a:p>
            </c:rich>
          </c:tx>
          <c:layout>
            <c:manualLayout>
              <c:xMode val="edge"/>
              <c:yMode val="edge"/>
              <c:x val="6.7110471735186E-2"/>
              <c:y val="0.43028001281260603"/>
            </c:manualLayout>
          </c:layout>
          <c:overlay val="0"/>
          <c:spPr>
            <a:noFill/>
            <a:ln w="27765">
              <a:noFill/>
            </a:ln>
          </c:spPr>
        </c:title>
        <c:numFmt formatCode="General" sourceLinked="1"/>
        <c:majorTickMark val="out"/>
        <c:minorTickMark val="none"/>
        <c:tickLblPos val="nextTo"/>
        <c:spPr>
          <a:ln w="3471">
            <a:solidFill>
              <a:schemeClr val="tx1"/>
            </a:solidFill>
            <a:prstDash val="solid"/>
          </a:ln>
        </c:spPr>
        <c:txPr>
          <a:bodyPr rot="0" vert="horz"/>
          <a:lstStyle/>
          <a:p>
            <a:pPr>
              <a:defRPr sz="1968" b="1" i="0" u="none" strike="noStrike" baseline="0">
                <a:solidFill>
                  <a:srgbClr val="FFC000"/>
                </a:solidFill>
                <a:latin typeface="Arial"/>
                <a:ea typeface="Arial"/>
                <a:cs typeface="Arial"/>
              </a:defRPr>
            </a:pPr>
            <a:endParaRPr lang="en-US"/>
          </a:p>
        </c:txPr>
        <c:crossAx val="87359488"/>
        <c:crosses val="autoZero"/>
        <c:crossBetween val="between"/>
      </c:valAx>
      <c:spPr>
        <a:noFill/>
        <a:ln w="27765">
          <a:noFill/>
        </a:ln>
      </c:spPr>
    </c:plotArea>
    <c:legend>
      <c:legendPos val="r"/>
      <c:layout>
        <c:manualLayout>
          <c:xMode val="edge"/>
          <c:yMode val="edge"/>
          <c:x val="0.73697270471464005"/>
          <c:y val="0"/>
          <c:w val="0.241935483870968"/>
          <c:h val="0.33665338645418302"/>
        </c:manualLayout>
      </c:layout>
      <c:overlay val="0"/>
      <c:spPr>
        <a:blipFill>
          <a:blip xmlns:r="http://schemas.openxmlformats.org/officeDocument/2006/relationships" r:embed="rId1"/>
          <a:tile tx="0" ty="0" sx="100000" sy="100000" flip="none" algn="tl"/>
        </a:blipFill>
        <a:ln w="3471">
          <a:solidFill>
            <a:schemeClr val="tx1"/>
          </a:solidFill>
          <a:prstDash val="solid"/>
        </a:ln>
      </c:spPr>
      <c:txPr>
        <a:bodyPr/>
        <a:lstStyle/>
        <a:p>
          <a:pPr>
            <a:defRPr sz="1202" b="1" i="0" u="none" strike="noStrike" baseline="0">
              <a:solidFill>
                <a:schemeClr val="bg1"/>
              </a:solidFill>
              <a:latin typeface="Arial"/>
              <a:ea typeface="Arial"/>
              <a:cs typeface="Arial"/>
            </a:defRPr>
          </a:pPr>
          <a:endParaRPr lang="en-US"/>
        </a:p>
      </c:txPr>
    </c:legend>
    <c:plotVisOnly val="1"/>
    <c:dispBlanksAs val="gap"/>
    <c:showDLblsOverMax val="0"/>
  </c:chart>
  <c:spPr>
    <a:noFill/>
    <a:ln>
      <a:noFill/>
    </a:ln>
  </c:spPr>
  <c:txPr>
    <a:bodyPr/>
    <a:lstStyle/>
    <a:p>
      <a:pPr>
        <a:defRPr sz="1968" b="1" i="0" u="none" strike="noStrike" baseline="0">
          <a:solidFill>
            <a:schemeClr val="tx1"/>
          </a:solidFill>
          <a:latin typeface="Arial"/>
          <a:ea typeface="Arial"/>
          <a:cs typeface="Aria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jpe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3F163BAB-7924-4D37-A8ED-98403C2F6BC5}" type="datetimeFigureOut">
              <a:rPr lang="en-US" smtClean="0"/>
              <a:t>9/11/2015</a:t>
            </a:fld>
            <a:endParaRPr lang="en-US"/>
          </a:p>
        </p:txBody>
      </p:sp>
      <p:sp>
        <p:nvSpPr>
          <p:cNvPr id="4" name="Slide Image Placeholder 3"/>
          <p:cNvSpPr>
            <a:spLocks noGrp="1" noRot="1" noChangeAspect="1"/>
          </p:cNvSpPr>
          <p:nvPr>
            <p:ph type="sldImg" idx="2"/>
          </p:nvPr>
        </p:nvSpPr>
        <p:spPr>
          <a:xfrm>
            <a:off x="1198563" y="692150"/>
            <a:ext cx="4613275" cy="3459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1500"/>
            <a:ext cx="5607050" cy="41497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59825"/>
            <a:ext cx="3038475" cy="461963"/>
          </a:xfrm>
          <a:prstGeom prst="rect">
            <a:avLst/>
          </a:prstGeom>
        </p:spPr>
        <p:txBody>
          <a:bodyPr vert="horz" lIns="91440" tIns="45720" rIns="91440" bIns="45720" rtlCol="0" anchor="b"/>
          <a:lstStyle>
            <a:lvl1pPr algn="r">
              <a:defRPr sz="1200"/>
            </a:lvl1pPr>
          </a:lstStyle>
          <a:p>
            <a:fld id="{E1868155-7B56-4F48-B1AB-C37582FA9FA9}" type="slidenum">
              <a:rPr lang="en-US" smtClean="0"/>
              <a:t>‹#›</a:t>
            </a:fld>
            <a:endParaRPr lang="en-US"/>
          </a:p>
        </p:txBody>
      </p:sp>
    </p:spTree>
    <p:extLst>
      <p:ext uri="{BB962C8B-B14F-4D97-AF65-F5344CB8AC3E}">
        <p14:creationId xmlns:p14="http://schemas.microsoft.com/office/powerpoint/2010/main" val="32202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71600" y="1143000"/>
            <a:ext cx="4114800" cy="3086100"/>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Welcome! This is a quick overview of the basic features of the cluster call software.</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3</a:t>
            </a:fld>
            <a:endParaRPr lang="en-US" altLang="en-US">
              <a:solidFill>
                <a:srgbClr val="000000"/>
              </a:solidFill>
            </a:endParaRPr>
          </a:p>
        </p:txBody>
      </p:sp>
    </p:spTree>
    <p:extLst>
      <p:ext uri="{BB962C8B-B14F-4D97-AF65-F5344CB8AC3E}">
        <p14:creationId xmlns:p14="http://schemas.microsoft.com/office/powerpoint/2010/main" val="267201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I’d also like to put</a:t>
            </a:r>
            <a:r>
              <a:rPr lang="en-US" sz="2000" baseline="0" dirty="0" smtClean="0"/>
              <a:t> in a quick plug for my organization. The Dairy Grazing Apprenticeship is a two year formal training program for beginning dairy farmers. We utilize pasture based system for our training program because it is the most effective way to both economically produce milk and protect the environment. </a:t>
            </a:r>
            <a:endParaRPr lang="en-US" sz="20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25</a:t>
            </a:fld>
            <a:endParaRPr lang="en-US"/>
          </a:p>
        </p:txBody>
      </p:sp>
    </p:spTree>
    <p:extLst>
      <p:ext uri="{BB962C8B-B14F-4D97-AF65-F5344CB8AC3E}">
        <p14:creationId xmlns:p14="http://schemas.microsoft.com/office/powerpoint/2010/main" val="961204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By promoting</a:t>
            </a:r>
            <a:r>
              <a:rPr lang="en-US" sz="2400" baseline="0" dirty="0" smtClean="0"/>
              <a:t> continuous living cover, we can achieve the goals of improving soil health and productivity, protecting water quality, and providing high quality habitat.  By doing this we can also promote a culture of land stewardship was once strong, and needs to be revived.</a:t>
            </a:r>
            <a:endParaRPr lang="en-US" sz="24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26</a:t>
            </a:fld>
            <a:endParaRPr lang="en-US"/>
          </a:p>
        </p:txBody>
      </p:sp>
    </p:spTree>
    <p:extLst>
      <p:ext uri="{BB962C8B-B14F-4D97-AF65-F5344CB8AC3E}">
        <p14:creationId xmlns:p14="http://schemas.microsoft.com/office/powerpoint/2010/main" val="1002372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For those landowners who are perhaps conservation agencies,</a:t>
            </a:r>
            <a:r>
              <a:rPr lang="en-US" sz="2400" baseline="0" dirty="0" smtClean="0"/>
              <a:t> or maybe non-farmers with conservation goals, or even farmers who are concerned with stewardship issues, we can start with looking at those goals that Andy was discussing. Why would you want to consider utilizing managed grazing on a conservation property? </a:t>
            </a:r>
            <a:endParaRPr lang="en-US" sz="24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27</a:t>
            </a:fld>
            <a:endParaRPr lang="en-US"/>
          </a:p>
        </p:txBody>
      </p:sp>
    </p:spTree>
    <p:extLst>
      <p:ext uri="{BB962C8B-B14F-4D97-AF65-F5344CB8AC3E}">
        <p14:creationId xmlns:p14="http://schemas.microsoft.com/office/powerpoint/2010/main" val="371143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Over</a:t>
            </a:r>
            <a:r>
              <a:rPr lang="en-US" sz="1600" baseline="0" dirty="0" smtClean="0"/>
              <a:t> the next few slides, we will review some of the research that has been conducted that document the benefits of well managed pasture. First and foremost, we know that it is very effective at minimizing soil erosion. These are data from a statewide, on-farm research program in WI called Discovery Farms. This slide summarizes soil erosion from actual farm fields including a corn-soybean rotation (dark red), a dairy rotation including alfalfa (purple). The bars that are barely visible, indicated by the arrow, are runoff numbers from </a:t>
            </a:r>
            <a:r>
              <a:rPr lang="en-US" sz="1600" baseline="0" dirty="0" err="1" smtClean="0"/>
              <a:t>outwintering</a:t>
            </a:r>
            <a:r>
              <a:rPr lang="en-US" sz="1600" baseline="0" dirty="0" smtClean="0"/>
              <a:t> pastures on a grass-based dairy. The orange bar is the Rusle2 prediction of soil erosion from those pastures and as you can see, the actual pastures performed better than the prediction. </a:t>
            </a:r>
            <a:endParaRPr lang="en-US" sz="16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2633162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sz="2500">
                <a:solidFill>
                  <a:schemeClr val="tx1"/>
                </a:solidFill>
                <a:latin typeface="Arial" pitchFamily="34" charset="0"/>
              </a:defRPr>
            </a:lvl1pPr>
            <a:lvl2pPr marL="770662" indent="-296408">
              <a:defRPr sz="2500">
                <a:solidFill>
                  <a:schemeClr val="tx1"/>
                </a:solidFill>
                <a:latin typeface="Arial" pitchFamily="34" charset="0"/>
              </a:defRPr>
            </a:lvl2pPr>
            <a:lvl3pPr marL="1185634" indent="-237127">
              <a:defRPr sz="2500">
                <a:solidFill>
                  <a:schemeClr val="tx1"/>
                </a:solidFill>
                <a:latin typeface="Arial" pitchFamily="34" charset="0"/>
              </a:defRPr>
            </a:lvl3pPr>
            <a:lvl4pPr marL="1659887" indent="-237127">
              <a:defRPr sz="2500">
                <a:solidFill>
                  <a:schemeClr val="tx1"/>
                </a:solidFill>
                <a:latin typeface="Arial" pitchFamily="34" charset="0"/>
              </a:defRPr>
            </a:lvl4pPr>
            <a:lvl5pPr marL="2134141" indent="-237127">
              <a:defRPr sz="2500">
                <a:solidFill>
                  <a:schemeClr val="tx1"/>
                </a:solidFill>
                <a:latin typeface="Arial" pitchFamily="34" charset="0"/>
              </a:defRPr>
            </a:lvl5pPr>
            <a:lvl6pPr marL="2608395" indent="-237127" eaLnBrk="0" fontAlgn="base" hangingPunct="0">
              <a:spcBef>
                <a:spcPct val="0"/>
              </a:spcBef>
              <a:spcAft>
                <a:spcPct val="0"/>
              </a:spcAft>
              <a:defRPr sz="2500">
                <a:solidFill>
                  <a:schemeClr val="tx1"/>
                </a:solidFill>
                <a:latin typeface="Arial" pitchFamily="34" charset="0"/>
              </a:defRPr>
            </a:lvl6pPr>
            <a:lvl7pPr marL="3082648" indent="-237127" eaLnBrk="0" fontAlgn="base" hangingPunct="0">
              <a:spcBef>
                <a:spcPct val="0"/>
              </a:spcBef>
              <a:spcAft>
                <a:spcPct val="0"/>
              </a:spcAft>
              <a:defRPr sz="2500">
                <a:solidFill>
                  <a:schemeClr val="tx1"/>
                </a:solidFill>
                <a:latin typeface="Arial" pitchFamily="34" charset="0"/>
              </a:defRPr>
            </a:lvl7pPr>
            <a:lvl8pPr marL="3556902" indent="-237127" eaLnBrk="0" fontAlgn="base" hangingPunct="0">
              <a:spcBef>
                <a:spcPct val="0"/>
              </a:spcBef>
              <a:spcAft>
                <a:spcPct val="0"/>
              </a:spcAft>
              <a:defRPr sz="2500">
                <a:solidFill>
                  <a:schemeClr val="tx1"/>
                </a:solidFill>
                <a:latin typeface="Arial" pitchFamily="34" charset="0"/>
              </a:defRPr>
            </a:lvl8pPr>
            <a:lvl9pPr marL="4031155" indent="-237127" eaLnBrk="0" fontAlgn="base" hangingPunct="0">
              <a:spcBef>
                <a:spcPct val="0"/>
              </a:spcBef>
              <a:spcAft>
                <a:spcPct val="0"/>
              </a:spcAft>
              <a:defRPr sz="2500">
                <a:solidFill>
                  <a:schemeClr val="tx1"/>
                </a:solidFill>
                <a:latin typeface="Arial" pitchFamily="34" charset="0"/>
              </a:defRPr>
            </a:lvl9pPr>
          </a:lstStyle>
          <a:p>
            <a:fld id="{0B9171A1-D0F2-4D1C-8EE2-D5E73CD82E27}" type="slidenum">
              <a:rPr lang="en-US" altLang="en-US" sz="1200">
                <a:solidFill>
                  <a:srgbClr val="000000"/>
                </a:solidFill>
              </a:rPr>
              <a:pPr/>
              <a:t>29</a:t>
            </a:fld>
            <a:endParaRPr lang="en-US" altLang="en-US" sz="1200">
              <a:solidFill>
                <a:srgbClr val="000000"/>
              </a:solidFill>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r>
              <a:rPr lang="en-US" altLang="en-US" sz="1800" dirty="0" smtClean="0">
                <a:latin typeface="Arial" pitchFamily="34" charset="0"/>
              </a:rPr>
              <a:t>The great thing about managed grazing</a:t>
            </a:r>
            <a:r>
              <a:rPr lang="en-US" altLang="en-US" sz="1800" baseline="0" dirty="0" smtClean="0">
                <a:latin typeface="Arial" pitchFamily="34" charset="0"/>
              </a:rPr>
              <a:t> is that the same practices that result in better productivity also result in improved environmental performance. The rest rotation cycle is key to both. As you increase the rest period, the grass plant’s root system has a chance to regrow as well, restoring energy reserves and helping hold the soil in place. </a:t>
            </a:r>
          </a:p>
          <a:p>
            <a:r>
              <a:rPr lang="en-US" altLang="en-US" sz="1800" dirty="0" smtClean="0">
                <a:latin typeface="Arial" pitchFamily="34" charset="0"/>
              </a:rPr>
              <a:t>This slide shows well rested grass plants on the left and overgrazed plants on the right that have not had enough rest. The plants on the left have much more stored energy in the roots. Their roots go deeper into the soil, allowing them to access water and nutrients that are not available to the overgrazed plants.</a:t>
            </a:r>
          </a:p>
        </p:txBody>
      </p:sp>
    </p:spTree>
    <p:extLst>
      <p:ext uri="{BB962C8B-B14F-4D97-AF65-F5344CB8AC3E}">
        <p14:creationId xmlns:p14="http://schemas.microsoft.com/office/powerpoint/2010/main" val="3400225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Grazing expert</a:t>
            </a:r>
            <a:r>
              <a:rPr lang="en-US" sz="2000" baseline="0" dirty="0" smtClean="0"/>
              <a:t> Jim </a:t>
            </a:r>
            <a:r>
              <a:rPr lang="en-US" sz="2000" baseline="0" dirty="0" err="1" smtClean="0"/>
              <a:t>Gerrish</a:t>
            </a:r>
            <a:r>
              <a:rPr lang="en-US" sz="2000" baseline="0" dirty="0" smtClean="0"/>
              <a:t> boiled it down nicely into four keys that improve the performance of pastures. Rotation protects the pasture from overgrazing and soil damage. Leaving adequate residual allows for quick regrowth and protects from soil erosion. And rest, allows the sod to recover and restore energy reserves before the herd is returned to the paddock. All of these protect the environment, just as they increase intake and pasture utilization. </a:t>
            </a:r>
            <a:endParaRPr lang="en-US" sz="20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30</a:t>
            </a:fld>
            <a:endParaRPr lang="en-US"/>
          </a:p>
        </p:txBody>
      </p:sp>
    </p:spTree>
    <p:extLst>
      <p:ext uri="{BB962C8B-B14F-4D97-AF65-F5344CB8AC3E}">
        <p14:creationId xmlns:p14="http://schemas.microsoft.com/office/powerpoint/2010/main" val="301097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Let’s talk a little more about the soil. Controlling</a:t>
            </a:r>
            <a:r>
              <a:rPr lang="en-US" sz="2400" baseline="0" dirty="0" smtClean="0"/>
              <a:t> erosion is important, but we are becoming more aware that that is not enough. Soil health is important to the long-term sustainability of our farming systems. We need to be concerned not only about what our aboveground livestock are doing, but also about how healthy our soil livestock are. </a:t>
            </a:r>
            <a:endParaRPr lang="en-US" sz="24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2187727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So</a:t>
            </a:r>
            <a:r>
              <a:rPr lang="en-US" sz="2000" baseline="0" dirty="0" smtClean="0"/>
              <a:t> what do soil bugs need to be happy? They mainly like consistency (moisture, temperature, oxygen, nutrients) and they don’t like disturbance, because that disrupts all of the above. Pasture, because it closely mimics natural systems, delivers all of these things. Perennial pasture maintains the soil undisturbed. Diverse pastures with living roots year-round provide a healthy habitat for soil microbes, keeping the soil covered and building soil organic matter.</a:t>
            </a:r>
            <a:endParaRPr lang="en-US" sz="20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32</a:t>
            </a:fld>
            <a:endParaRPr lang="en-US"/>
          </a:p>
        </p:txBody>
      </p:sp>
    </p:spTree>
    <p:extLst>
      <p:ext uri="{BB962C8B-B14F-4D97-AF65-F5344CB8AC3E}">
        <p14:creationId xmlns:p14="http://schemas.microsoft.com/office/powerpoint/2010/main" val="1221018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extLst/>
        </p:spPr>
        <p:txBody>
          <a:bodyPr/>
          <a:lstStyle>
            <a:lvl1pPr eaLnBrk="0" hangingPunct="0">
              <a:defRPr sz="2500">
                <a:solidFill>
                  <a:schemeClr val="tx1"/>
                </a:solidFill>
                <a:latin typeface="Arial" pitchFamily="34" charset="0"/>
              </a:defRPr>
            </a:lvl1pPr>
            <a:lvl2pPr marL="770662" indent="-296408" eaLnBrk="0" hangingPunct="0">
              <a:defRPr sz="2500">
                <a:solidFill>
                  <a:schemeClr val="tx1"/>
                </a:solidFill>
                <a:latin typeface="Arial" pitchFamily="34" charset="0"/>
              </a:defRPr>
            </a:lvl2pPr>
            <a:lvl3pPr marL="1185634" indent="-237127" eaLnBrk="0" hangingPunct="0">
              <a:defRPr sz="2500">
                <a:solidFill>
                  <a:schemeClr val="tx1"/>
                </a:solidFill>
                <a:latin typeface="Arial" pitchFamily="34" charset="0"/>
              </a:defRPr>
            </a:lvl3pPr>
            <a:lvl4pPr marL="1659887" indent="-237127" eaLnBrk="0" hangingPunct="0">
              <a:defRPr sz="2500">
                <a:solidFill>
                  <a:schemeClr val="tx1"/>
                </a:solidFill>
                <a:latin typeface="Arial" pitchFamily="34" charset="0"/>
              </a:defRPr>
            </a:lvl4pPr>
            <a:lvl5pPr marL="2134141" indent="-237127" eaLnBrk="0" hangingPunct="0">
              <a:defRPr sz="2500">
                <a:solidFill>
                  <a:schemeClr val="tx1"/>
                </a:solidFill>
                <a:latin typeface="Arial" pitchFamily="34" charset="0"/>
              </a:defRPr>
            </a:lvl5pPr>
            <a:lvl6pPr marL="2608395" indent="-237127" eaLnBrk="0" fontAlgn="base" hangingPunct="0">
              <a:spcBef>
                <a:spcPct val="0"/>
              </a:spcBef>
              <a:spcAft>
                <a:spcPct val="0"/>
              </a:spcAft>
              <a:defRPr sz="2500">
                <a:solidFill>
                  <a:schemeClr val="tx1"/>
                </a:solidFill>
                <a:latin typeface="Arial" pitchFamily="34" charset="0"/>
              </a:defRPr>
            </a:lvl6pPr>
            <a:lvl7pPr marL="3082648" indent="-237127" eaLnBrk="0" fontAlgn="base" hangingPunct="0">
              <a:spcBef>
                <a:spcPct val="0"/>
              </a:spcBef>
              <a:spcAft>
                <a:spcPct val="0"/>
              </a:spcAft>
              <a:defRPr sz="2500">
                <a:solidFill>
                  <a:schemeClr val="tx1"/>
                </a:solidFill>
                <a:latin typeface="Arial" pitchFamily="34" charset="0"/>
              </a:defRPr>
            </a:lvl7pPr>
            <a:lvl8pPr marL="3556902" indent="-237127" eaLnBrk="0" fontAlgn="base" hangingPunct="0">
              <a:spcBef>
                <a:spcPct val="0"/>
              </a:spcBef>
              <a:spcAft>
                <a:spcPct val="0"/>
              </a:spcAft>
              <a:defRPr sz="2500">
                <a:solidFill>
                  <a:schemeClr val="tx1"/>
                </a:solidFill>
                <a:latin typeface="Arial" pitchFamily="34" charset="0"/>
              </a:defRPr>
            </a:lvl8pPr>
            <a:lvl9pPr marL="4031155" indent="-237127" eaLnBrk="0" fontAlgn="base" hangingPunct="0">
              <a:spcBef>
                <a:spcPct val="0"/>
              </a:spcBef>
              <a:spcAft>
                <a:spcPct val="0"/>
              </a:spcAft>
              <a:defRPr sz="2500">
                <a:solidFill>
                  <a:schemeClr val="tx1"/>
                </a:solidFill>
                <a:latin typeface="Arial" pitchFamily="34" charset="0"/>
              </a:defRPr>
            </a:lvl9pPr>
          </a:lstStyle>
          <a:p>
            <a:pPr>
              <a:defRPr/>
            </a:pPr>
            <a:fld id="{FB0335E6-2243-43F9-A03E-0F8EF23D7F71}" type="slidenum">
              <a:rPr lang="en-US" sz="1200"/>
              <a:pPr>
                <a:defRPr/>
              </a:pPr>
              <a:t>33</a:t>
            </a:fld>
            <a:endParaRPr lang="en-US" sz="12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dirty="0" smtClean="0">
                <a:latin typeface="Arial" pitchFamily="34" charset="0"/>
              </a:rPr>
              <a:t>Here again, we find that the same things that increase</a:t>
            </a:r>
            <a:r>
              <a:rPr lang="en-US" sz="2400" baseline="0" dirty="0" smtClean="0">
                <a:latin typeface="Arial" pitchFamily="34" charset="0"/>
              </a:rPr>
              <a:t> productivity in pastures, can also contribute to soil health. A number of studies have found that diverse mixtures actually increase the capture of sunlight and the productivity of the pasture sward. </a:t>
            </a:r>
            <a:endParaRPr lang="en-US" sz="2400" dirty="0" smtClean="0">
              <a:latin typeface="Arial" pitchFamily="34" charset="0"/>
            </a:endParaRPr>
          </a:p>
        </p:txBody>
      </p:sp>
    </p:spTree>
    <p:extLst>
      <p:ext uri="{BB962C8B-B14F-4D97-AF65-F5344CB8AC3E}">
        <p14:creationId xmlns:p14="http://schemas.microsoft.com/office/powerpoint/2010/main" val="1123682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These data are from a series of studies conducted at Penn State. The studies</a:t>
            </a:r>
            <a:r>
              <a:rPr lang="en-US" sz="2400" baseline="0" dirty="0" smtClean="0"/>
              <a:t> compared binary pasture mixtures with multi-species mixes with 9 or 11 species. This slide shows that under both grazing and haying management, the 11-species mix produced more forage than the 2 species mix. </a:t>
            </a:r>
            <a:endParaRPr lang="en-US" sz="24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34</a:t>
            </a:fld>
            <a:endParaRPr lang="en-US"/>
          </a:p>
        </p:txBody>
      </p:sp>
    </p:spTree>
    <p:extLst>
      <p:ext uri="{BB962C8B-B14F-4D97-AF65-F5344CB8AC3E}">
        <p14:creationId xmlns:p14="http://schemas.microsoft.com/office/powerpoint/2010/main" val="1111034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371600" y="1143000"/>
            <a:ext cx="4114800" cy="3086100"/>
          </a:xfrm>
          <a:ln/>
        </p:spPr>
      </p:sp>
      <p:sp>
        <p:nvSpPr>
          <p:cNvPr id="89091"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Your screen should look something like this.</a:t>
            </a:r>
          </a:p>
        </p:txBody>
      </p:sp>
      <p:sp>
        <p:nvSpPr>
          <p:cNvPr id="8909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18F9183E-A7CF-4D75-B6D5-3708A27D02D3}" type="slidenum">
              <a:rPr lang="en-US" altLang="en-US">
                <a:solidFill>
                  <a:srgbClr val="000000"/>
                </a:solidFill>
              </a:rPr>
              <a:pPr eaLnBrk="1" hangingPunct="1"/>
              <a:t>4</a:t>
            </a:fld>
            <a:endParaRPr lang="en-US" altLang="en-US">
              <a:solidFill>
                <a:srgbClr val="000000"/>
              </a:solidFill>
            </a:endParaRPr>
          </a:p>
        </p:txBody>
      </p:sp>
    </p:spTree>
    <p:extLst>
      <p:ext uri="{BB962C8B-B14F-4D97-AF65-F5344CB8AC3E}">
        <p14:creationId xmlns:p14="http://schemas.microsoft.com/office/powerpoint/2010/main" val="4048357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Now let’s turn to</a:t>
            </a:r>
            <a:r>
              <a:rPr lang="en-US" sz="2000" baseline="0" dirty="0" smtClean="0"/>
              <a:t> aspects of wildlife habitat quality. How do we managed the grazing animal to achieve habitat goals. We not only have lots of research showing that this can be done, but we have lots of experience with it. The man in the lower right-hand corner is Dave </a:t>
            </a:r>
            <a:r>
              <a:rPr lang="en-US" sz="2000" baseline="0" dirty="0" err="1" smtClean="0"/>
              <a:t>Vetrano</a:t>
            </a:r>
            <a:r>
              <a:rPr lang="en-US" sz="2000" baseline="0" dirty="0" smtClean="0"/>
              <a:t>, now retired from his job as DNR fisheries biologist in SW WI. He was responsible for managing trout fishing easements on private land throughout southwestern WI. He found that one of the most effective ways of controlling brush along these easements was by using cattle grazing. </a:t>
            </a:r>
            <a:endParaRPr lang="en-US" sz="20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35</a:t>
            </a:fld>
            <a:endParaRPr lang="en-US"/>
          </a:p>
        </p:txBody>
      </p:sp>
    </p:spTree>
    <p:extLst>
      <p:ext uri="{BB962C8B-B14F-4D97-AF65-F5344CB8AC3E}">
        <p14:creationId xmlns:p14="http://schemas.microsoft.com/office/powerpoint/2010/main" val="1146900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36</a:t>
            </a:fld>
            <a:endParaRPr lang="en-US"/>
          </a:p>
        </p:txBody>
      </p:sp>
    </p:spTree>
    <p:extLst>
      <p:ext uri="{BB962C8B-B14F-4D97-AF65-F5344CB8AC3E}">
        <p14:creationId xmlns:p14="http://schemas.microsoft.com/office/powerpoint/2010/main" val="1087299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80FDA99-4E62-4EA8-9433-00BD4D50E11F}" type="slidenum">
              <a:rPr lang="en-US" smtClean="0">
                <a:solidFill>
                  <a:srgbClr val="000000"/>
                </a:solidFill>
              </a:rPr>
              <a:pPr/>
              <a:t>37</a:t>
            </a:fld>
            <a:endParaRPr lang="en-US" smtClean="0">
              <a:solidFill>
                <a:srgbClr val="000000"/>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r>
              <a:rPr lang="en-US" sz="1800" dirty="0" smtClean="0"/>
              <a:t>These are results from a study we did with Dave and others in the DNR. We looked at 20 trout</a:t>
            </a:r>
            <a:r>
              <a:rPr lang="en-US" sz="1800" baseline="0" dirty="0" smtClean="0"/>
              <a:t> stream reaches in SW WI and compared continuous grazing, managed grazing, grassy buffer strips and woody buffer strips. </a:t>
            </a:r>
            <a:r>
              <a:rPr lang="en-US" sz="1800" dirty="0" smtClean="0"/>
              <a:t>For bank erosion, it was not surprising that the unrestricted grazing resulted in the greatest amount of bank erosion.  The surprising thing was that woody buffers had the second highest amount and that MIG created conditions similar to grassy buffer strips.  For in-stream habitat (pools, riffles, substrate, channel depth and width, etc.), MIG again came out similar to grassy </a:t>
            </a:r>
            <a:r>
              <a:rPr lang="en-US" sz="1800" dirty="0" err="1" smtClean="0"/>
              <a:t>bufferstrips</a:t>
            </a:r>
            <a:r>
              <a:rPr lang="en-US" sz="1800" dirty="0" smtClean="0"/>
              <a:t> and better than woody </a:t>
            </a:r>
            <a:r>
              <a:rPr lang="en-US" sz="1800" dirty="0" err="1" smtClean="0"/>
              <a:t>bufferstrips</a:t>
            </a:r>
            <a:r>
              <a:rPr lang="en-US" sz="1800" dirty="0" smtClean="0"/>
              <a:t>.</a:t>
            </a:r>
          </a:p>
        </p:txBody>
      </p:sp>
    </p:spTree>
    <p:extLst>
      <p:ext uri="{BB962C8B-B14F-4D97-AF65-F5344CB8AC3E}">
        <p14:creationId xmlns:p14="http://schemas.microsoft.com/office/powerpoint/2010/main" val="3368641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What we were finding goes back to the</a:t>
            </a:r>
            <a:r>
              <a:rPr lang="en-US" sz="2400" baseline="0" dirty="0" smtClean="0"/>
              <a:t> previous observation: by maintaining a rotation that limits the amount of time spent, leaving adequate residual, and then providing a long enough rest period between grazing events, we were able keep healthy deep rooted plants along the stream to protect the </a:t>
            </a:r>
            <a:r>
              <a:rPr lang="en-US" sz="2400" baseline="0" dirty="0" err="1" smtClean="0"/>
              <a:t>streambanks</a:t>
            </a:r>
            <a:r>
              <a:rPr lang="en-US" sz="2400" baseline="0" dirty="0" smtClean="0"/>
              <a:t>. </a:t>
            </a:r>
            <a:endParaRPr lang="en-US" sz="24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38</a:t>
            </a:fld>
            <a:endParaRPr lang="en-US"/>
          </a:p>
        </p:txBody>
      </p:sp>
    </p:spTree>
    <p:extLst>
      <p:ext uri="{BB962C8B-B14F-4D97-AF65-F5344CB8AC3E}">
        <p14:creationId xmlns:p14="http://schemas.microsoft.com/office/powerpoint/2010/main" val="82311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We can go further in managing grazing along the streams to reduce the risk of damage. Identifying</a:t>
            </a:r>
            <a:r>
              <a:rPr lang="en-US" sz="2400" baseline="0" dirty="0" smtClean="0"/>
              <a:t> places where the animals are likely to cross and improving those places reduces the potential for </a:t>
            </a:r>
            <a:r>
              <a:rPr lang="en-US" sz="2400" baseline="0" dirty="0" err="1" smtClean="0"/>
              <a:t>streambank</a:t>
            </a:r>
            <a:r>
              <a:rPr lang="en-US" sz="2400" baseline="0" dirty="0" smtClean="0"/>
              <a:t> damage elsewhere. One </a:t>
            </a:r>
            <a:r>
              <a:rPr lang="en-US" sz="2400" baseline="0" dirty="0" err="1" smtClean="0"/>
              <a:t>grazier</a:t>
            </a:r>
            <a:r>
              <a:rPr lang="en-US" sz="2400" baseline="0" dirty="0" smtClean="0"/>
              <a:t> I know uses larger rock in his stream crossing. This makes it a little uncomfortable under foot, so the cattle get their drink and don’t linger in the water.</a:t>
            </a:r>
            <a:endParaRPr lang="en-US" sz="24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39</a:t>
            </a:fld>
            <a:endParaRPr lang="en-US"/>
          </a:p>
        </p:txBody>
      </p:sp>
    </p:spTree>
    <p:extLst>
      <p:ext uri="{BB962C8B-B14F-4D97-AF65-F5344CB8AC3E}">
        <p14:creationId xmlns:p14="http://schemas.microsoft.com/office/powerpoint/2010/main" val="1024456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Out of that study came a publication that may be of value to you. It</a:t>
            </a:r>
            <a:r>
              <a:rPr lang="en-US" sz="1600" baseline="0" dirty="0" smtClean="0"/>
              <a:t> is a UW Extension bulleting available from their publishing arm, the Learning Store. In it we summarize what we learned from producers who have been managing along streams. Two fencing approaches are possible. On the left is one that keeps a section of the stream in each paddock. On the right, the stream is separated in its own paddocks so that those paddocks can be skipped if bank conditions aren’t appropriate. The publication also talks about ways of managing water access, including pumping out of the stream into tanks. We find that often livestock, when given a choice, prefer to drink from a tank and one way of reducing bank damage is to offer an alternative source of water.</a:t>
            </a:r>
            <a:endParaRPr lang="en-US" sz="16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40</a:t>
            </a:fld>
            <a:endParaRPr lang="en-US"/>
          </a:p>
        </p:txBody>
      </p:sp>
    </p:spTree>
    <p:extLst>
      <p:ext uri="{BB962C8B-B14F-4D97-AF65-F5344CB8AC3E}">
        <p14:creationId xmlns:p14="http://schemas.microsoft.com/office/powerpoint/2010/main" val="3089621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There’s als</a:t>
            </a:r>
            <a:r>
              <a:rPr lang="en-US" sz="2000" baseline="0" dirty="0" smtClean="0"/>
              <a:t>o a large and growing body of information on using grazing to manage vegetation. We’ll start with controlling </a:t>
            </a:r>
            <a:r>
              <a:rPr lang="en-US" sz="2000" baseline="0" dirty="0" err="1" smtClean="0"/>
              <a:t>invasives</a:t>
            </a:r>
            <a:r>
              <a:rPr lang="en-US" sz="2000" baseline="0" dirty="0" smtClean="0"/>
              <a:t>.  These are some data from the riparian grazing study I referenced earlier. Although many of us use improved reed </a:t>
            </a:r>
            <a:r>
              <a:rPr lang="en-US" sz="2000" baseline="0" dirty="0" err="1" smtClean="0"/>
              <a:t>canarygrass</a:t>
            </a:r>
            <a:r>
              <a:rPr lang="en-US" sz="2000" baseline="0" dirty="0" smtClean="0"/>
              <a:t> in pasture mixes, it is an invasive in wetlands and wildlife areas. What we found in our research was that the lowest proportions of reed canary were found in the grazed riparian areas. And as you can see on the right, native grasses and sedges were more prevalent in those areas.</a:t>
            </a:r>
            <a:endParaRPr lang="en-US" sz="20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41</a:t>
            </a:fld>
            <a:endParaRPr lang="en-US"/>
          </a:p>
        </p:txBody>
      </p:sp>
    </p:spTree>
    <p:extLst>
      <p:ext uri="{BB962C8B-B14F-4D97-AF65-F5344CB8AC3E}">
        <p14:creationId xmlns:p14="http://schemas.microsoft.com/office/powerpoint/2010/main" val="94229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When developing a plan for controlling undesirable</a:t>
            </a:r>
            <a:r>
              <a:rPr lang="en-US" sz="2400" baseline="0" dirty="0" smtClean="0"/>
              <a:t> vegetation, it’s worthwhile to note that different species have different diets and these differences may lead you to decide to use a particular species or use a multi-species grazing plan to address vegetation issues.</a:t>
            </a:r>
            <a:endParaRPr lang="en-US" sz="24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42</a:t>
            </a:fld>
            <a:endParaRPr lang="en-US"/>
          </a:p>
        </p:txBody>
      </p:sp>
    </p:spTree>
    <p:extLst>
      <p:ext uri="{BB962C8B-B14F-4D97-AF65-F5344CB8AC3E}">
        <p14:creationId xmlns:p14="http://schemas.microsoft.com/office/powerpoint/2010/main" val="3447768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There is also the potential to train livestock to eat weeds.</a:t>
            </a:r>
            <a:r>
              <a:rPr lang="en-US" sz="2000" baseline="0" dirty="0" smtClean="0"/>
              <a:t> You may be aware of the growing utilization of goats to reduce weeds and especially brush encroachment. I know of at least three companies in WI alone that ‘rent’ goats for brush control. We can also train other classes of livestock to eat weeds. Kathy </a:t>
            </a:r>
            <a:r>
              <a:rPr lang="en-US" sz="2000" baseline="0" dirty="0" err="1" smtClean="0"/>
              <a:t>Voth</a:t>
            </a:r>
            <a:r>
              <a:rPr lang="en-US" sz="2000" baseline="0" dirty="0" smtClean="0"/>
              <a:t>, an animal behaviorist from Colorado, has developed a method for training cattle to consume pasture weeds. We used the method to train some of our cows to eat Canada thistles. </a:t>
            </a:r>
            <a:endParaRPr lang="en-US" sz="20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43</a:t>
            </a:fld>
            <a:endParaRPr lang="en-US"/>
          </a:p>
        </p:txBody>
      </p:sp>
    </p:spTree>
    <p:extLst>
      <p:ext uri="{BB962C8B-B14F-4D97-AF65-F5344CB8AC3E}">
        <p14:creationId xmlns:p14="http://schemas.microsoft.com/office/powerpoint/2010/main" val="322841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85305" indent="-302040" eaLnBrk="0" hangingPunct="0">
              <a:defRPr>
                <a:solidFill>
                  <a:schemeClr val="tx1"/>
                </a:solidFill>
                <a:latin typeface="Arial" charset="0"/>
                <a:ea typeface="MS PGothic" pitchFamily="34" charset="-128"/>
              </a:defRPr>
            </a:lvl2pPr>
            <a:lvl3pPr marL="1208161" indent="-241632" eaLnBrk="0" hangingPunct="0">
              <a:defRPr>
                <a:solidFill>
                  <a:schemeClr val="tx1"/>
                </a:solidFill>
                <a:latin typeface="Arial" charset="0"/>
                <a:ea typeface="MS PGothic" pitchFamily="34" charset="-128"/>
              </a:defRPr>
            </a:lvl3pPr>
            <a:lvl4pPr marL="1691426" indent="-241632" eaLnBrk="0" hangingPunct="0">
              <a:defRPr>
                <a:solidFill>
                  <a:schemeClr val="tx1"/>
                </a:solidFill>
                <a:latin typeface="Arial" charset="0"/>
                <a:ea typeface="MS PGothic" pitchFamily="34" charset="-128"/>
              </a:defRPr>
            </a:lvl4pPr>
            <a:lvl5pPr marL="2174690" indent="-241632" eaLnBrk="0" hangingPunct="0">
              <a:defRPr>
                <a:solidFill>
                  <a:schemeClr val="tx1"/>
                </a:solidFill>
                <a:latin typeface="Arial" charset="0"/>
                <a:ea typeface="MS PGothic" pitchFamily="34" charset="-128"/>
              </a:defRPr>
            </a:lvl5pPr>
            <a:lvl6pPr marL="2657954" indent="-241632" eaLnBrk="0" fontAlgn="base" hangingPunct="0">
              <a:spcBef>
                <a:spcPct val="0"/>
              </a:spcBef>
              <a:spcAft>
                <a:spcPct val="0"/>
              </a:spcAft>
              <a:defRPr>
                <a:solidFill>
                  <a:schemeClr val="tx1"/>
                </a:solidFill>
                <a:latin typeface="Arial" charset="0"/>
                <a:ea typeface="MS PGothic" pitchFamily="34" charset="-128"/>
              </a:defRPr>
            </a:lvl6pPr>
            <a:lvl7pPr marL="3141218" indent="-241632" eaLnBrk="0" fontAlgn="base" hangingPunct="0">
              <a:spcBef>
                <a:spcPct val="0"/>
              </a:spcBef>
              <a:spcAft>
                <a:spcPct val="0"/>
              </a:spcAft>
              <a:defRPr>
                <a:solidFill>
                  <a:schemeClr val="tx1"/>
                </a:solidFill>
                <a:latin typeface="Arial" charset="0"/>
                <a:ea typeface="MS PGothic" pitchFamily="34" charset="-128"/>
              </a:defRPr>
            </a:lvl7pPr>
            <a:lvl8pPr marL="3624483" indent="-241632" eaLnBrk="0" fontAlgn="base" hangingPunct="0">
              <a:spcBef>
                <a:spcPct val="0"/>
              </a:spcBef>
              <a:spcAft>
                <a:spcPct val="0"/>
              </a:spcAft>
              <a:defRPr>
                <a:solidFill>
                  <a:schemeClr val="tx1"/>
                </a:solidFill>
                <a:latin typeface="Arial" charset="0"/>
                <a:ea typeface="MS PGothic" pitchFamily="34" charset="-128"/>
              </a:defRPr>
            </a:lvl8pPr>
            <a:lvl9pPr marL="4107747" indent="-241632"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432D0EBF-2272-4CC2-A7B8-29D25C1438C6}" type="slidenum">
              <a:rPr lang="en-US" altLang="en-US" smtClean="0">
                <a:solidFill>
                  <a:schemeClr val="tx2"/>
                </a:solidFill>
              </a:rPr>
              <a:pPr eaLnBrk="1" hangingPunct="1">
                <a:defRPr/>
              </a:pPr>
              <a:t>44</a:t>
            </a:fld>
            <a:endParaRPr lang="en-US" altLang="en-US" smtClean="0">
              <a:solidFill>
                <a:schemeClr val="tx2"/>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000" dirty="0" smtClean="0">
                <a:latin typeface="Arial" pitchFamily="34" charset="0"/>
              </a:rPr>
              <a:t>Mob grazing is another approach to modifying</a:t>
            </a:r>
            <a:r>
              <a:rPr lang="en-US" altLang="en-US" sz="2000" baseline="0" dirty="0" smtClean="0">
                <a:latin typeface="Arial" pitchFamily="34" charset="0"/>
              </a:rPr>
              <a:t> grassland composition and structure. This is a method that works on a number of weedy species, including thistles. This is one where preparing the landowner for the initial results is important. After the herd moves through, it looks pretty devastated, but the beneficial species come back strong. These species are adapted to this kind of grazing, which simulates what probably happened when herds of bison roamed the prairies.</a:t>
            </a:r>
            <a:endParaRPr lang="en-US" altLang="en-US" sz="2000" dirty="0" smtClean="0">
              <a:latin typeface="Arial" pitchFamily="34" charset="0"/>
            </a:endParaRPr>
          </a:p>
        </p:txBody>
      </p:sp>
    </p:spTree>
    <p:extLst>
      <p:ext uri="{BB962C8B-B14F-4D97-AF65-F5344CB8AC3E}">
        <p14:creationId xmlns:p14="http://schemas.microsoft.com/office/powerpoint/2010/main" val="110483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371600" y="1143000"/>
            <a:ext cx="4114800" cy="3086100"/>
          </a:xfrm>
          <a:ln/>
        </p:spPr>
      </p:sp>
      <p:sp>
        <p:nvSpPr>
          <p:cNvPr id="90115" name="Notes Placeholder 2"/>
          <p:cNvSpPr>
            <a:spLocks noGrp="1"/>
          </p:cNvSpPr>
          <p:nvPr>
            <p:ph type="body" idx="1"/>
          </p:nvPr>
        </p:nvSpPr>
        <p:spPr>
          <a:noFill/>
        </p:spPr>
        <p:txBody>
          <a:bodyPr/>
          <a:lstStyle/>
          <a:p>
            <a:pPr eaLnBrk="1" hangingPunct="1">
              <a:spcBef>
                <a:spcPct val="0"/>
              </a:spcBef>
            </a:pPr>
            <a:r>
              <a:rPr lang="en-US" altLang="en-US" smtClean="0"/>
              <a:t>You’ll want access to your control panel during the presentation, so if it is minimized, click the double arrow button.</a:t>
            </a:r>
          </a:p>
        </p:txBody>
      </p:sp>
      <p:sp>
        <p:nvSpPr>
          <p:cNvPr id="90116" name="Slide Number Placeholder 3"/>
          <p:cNvSpPr>
            <a:spLocks noGrp="1"/>
          </p:cNvSpPr>
          <p:nvPr>
            <p:ph type="sldNum" sz="quarter" idx="5"/>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737EB250-6E99-4A10-A2B1-33D95CE218A9}" type="slidenum">
              <a:rPr lang="en-US" altLang="en-US">
                <a:solidFill>
                  <a:srgbClr val="000000"/>
                </a:solidFill>
              </a:rPr>
              <a:pPr eaLnBrk="1" hangingPunct="1"/>
              <a:t>5</a:t>
            </a:fld>
            <a:endParaRPr lang="en-US" altLang="en-US">
              <a:solidFill>
                <a:srgbClr val="000000"/>
              </a:solidFill>
            </a:endParaRPr>
          </a:p>
        </p:txBody>
      </p:sp>
      <p:sp>
        <p:nvSpPr>
          <p:cNvPr id="90117" name="Date Placeholder 4"/>
          <p:cNvSpPr>
            <a:spLocks noGrp="1"/>
          </p:cNvSpPr>
          <p:nvPr>
            <p:ph type="dt" sz="quarter" idx="1"/>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01932B40-D47D-4EA5-8826-8D6F4AC0A79C}" type="datetime1">
              <a:rPr lang="en-US" altLang="en-US">
                <a:solidFill>
                  <a:srgbClr val="000000"/>
                </a:solidFill>
              </a:rPr>
              <a:pPr eaLnBrk="1" hangingPunct="1"/>
              <a:t>9/11/2015</a:t>
            </a:fld>
            <a:endParaRPr lang="en-US" altLang="en-US">
              <a:solidFill>
                <a:srgbClr val="000000"/>
              </a:solidFill>
            </a:endParaRPr>
          </a:p>
        </p:txBody>
      </p:sp>
      <p:sp>
        <p:nvSpPr>
          <p:cNvPr id="90118" name="Header Placeholder 5"/>
          <p:cNvSpPr>
            <a:spLocks noGrp="1"/>
          </p:cNvSpPr>
          <p:nvPr>
            <p:ph type="hdr" sz="quarter"/>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NGFN Webinar - Retail Models of Success</a:t>
            </a:r>
          </a:p>
        </p:txBody>
      </p:sp>
    </p:spTree>
    <p:extLst>
      <p:ext uri="{BB962C8B-B14F-4D97-AF65-F5344CB8AC3E}">
        <p14:creationId xmlns:p14="http://schemas.microsoft.com/office/powerpoint/2010/main" val="3649703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Regardless of the species growing in the grassland</a:t>
            </a:r>
            <a:r>
              <a:rPr lang="en-US" sz="1600" baseline="0" dirty="0" smtClean="0"/>
              <a:t> or pasture, managing it to provide high quality habitat for grassland wildlife is very possible. As noted in the previous slide, the birds of North American grasslands are adapted to grazing. This slide from some Missouri research shows the attraction of grassland birds to the vegetation structure created by grazing. You can see the list of species in the upper right hand corner. Across the x-axis of the graph is vegetation height and what this illustrates is that most of the species select the grazed habitat with shorter more variable structure. There are a few species that prefer tall, dense, idle grasslands as well. The point is that we need to provide habitat across this spectrum in order to have healthy populations of these declining species.</a:t>
            </a:r>
            <a:endParaRPr lang="en-US" sz="16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45</a:t>
            </a:fld>
            <a:endParaRPr lang="en-US"/>
          </a:p>
        </p:txBody>
      </p:sp>
    </p:spTree>
    <p:extLst>
      <p:ext uri="{BB962C8B-B14F-4D97-AF65-F5344CB8AC3E}">
        <p14:creationId xmlns:p14="http://schemas.microsoft.com/office/powerpoint/2010/main" val="915679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DD223AB-350D-40BF-B57A-68CD6A48975C}" type="slidenum">
              <a:rPr lang="en-US" smtClean="0">
                <a:solidFill>
                  <a:prstClr val="black"/>
                </a:solidFill>
              </a:rPr>
              <a:pPr/>
              <a:t>46</a:t>
            </a:fld>
            <a:endParaRPr lang="en-US" smtClean="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sz="1600" dirty="0" smtClean="0"/>
              <a:t>Grazing does present the need for compromise, however.  This graph is a compilation of data from several studies.  As you can see, </a:t>
            </a:r>
            <a:r>
              <a:rPr lang="en-US" sz="1600" dirty="0" err="1" smtClean="0"/>
              <a:t>rowcrop</a:t>
            </a:r>
            <a:r>
              <a:rPr lang="en-US" sz="1600" dirty="0" smtClean="0"/>
              <a:t> fields clearly do not provide habitat attractive to grassland birds (or many other wildlife species for that matter).  Alfalfa provides appropriate structure, but nest mortality is high because of poorly timed harvests.  Rotational pastures and CRP attracted similar numbers of nesting birds, and as you can see, nest mortality is high even in the relatively ‘safe’ CRP habitat.  When we looked at rotationally grazed pasture systems, we found that cattle disturbance reduced nest survival, so we set up some nesting refuges within pasture systems.  These idled paddocks performed as well as CRP fields in terms of output of fledglings.</a:t>
            </a:r>
          </a:p>
        </p:txBody>
      </p:sp>
    </p:spTree>
    <p:extLst>
      <p:ext uri="{BB962C8B-B14F-4D97-AF65-F5344CB8AC3E}">
        <p14:creationId xmlns:p14="http://schemas.microsoft.com/office/powerpoint/2010/main" val="3997413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8CEE72-EAEA-40E5-884E-561CA52D0B71}" type="slidenum">
              <a:rPr lang="en-US">
                <a:solidFill>
                  <a:prstClr val="black"/>
                </a:solidFill>
              </a:rPr>
              <a:pPr>
                <a:defRPr/>
              </a:pPr>
              <a:t>47</a:t>
            </a:fld>
            <a:endParaRPr lang="en-US">
              <a:solidFill>
                <a:prstClr val="black"/>
              </a:solidFill>
            </a:endParaRPr>
          </a:p>
        </p:txBody>
      </p:sp>
      <p:sp>
        <p:nvSpPr>
          <p:cNvPr id="214019" name="Rectangle 2"/>
          <p:cNvSpPr>
            <a:spLocks noGrp="1" noRot="1" noChangeAspect="1" noChangeArrowheads="1" noTextEdit="1"/>
          </p:cNvSpPr>
          <p:nvPr>
            <p:ph type="sldImg"/>
          </p:nvPr>
        </p:nvSpPr>
        <p:spPr bwMode="auto">
          <a:xfrm>
            <a:off x="1255713" y="717550"/>
            <a:ext cx="4803775"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20" name="Rectangle 3"/>
          <p:cNvSpPr>
            <a:spLocks noGrp="1" noChangeArrowheads="1"/>
          </p:cNvSpPr>
          <p:nvPr>
            <p:ph type="body" idx="1"/>
          </p:nvPr>
        </p:nvSpPr>
        <p:spPr bwMode="auto">
          <a:xfrm>
            <a:off x="975360" y="4561192"/>
            <a:ext cx="5364480" cy="43209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000" dirty="0" smtClean="0"/>
              <a:t>Here is a model of our ‘bird-friendly’ pasture system, with ¼ to 1/3 of the pasture set aside as a nesting refuge. By setting</a:t>
            </a:r>
            <a:r>
              <a:rPr lang="en-US" altLang="en-US" sz="2000" baseline="0" dirty="0" smtClean="0"/>
              <a:t> aside this nesting refuge in the pasture system, there is a place where grassland birds can nest undisturbed. This is also a niche</a:t>
            </a:r>
            <a:r>
              <a:rPr lang="en-US" altLang="en-US" sz="2000" dirty="0" smtClean="0"/>
              <a:t> for native warm season pastures. The publication in the upper corner is another Extension bulletin</a:t>
            </a:r>
            <a:r>
              <a:rPr lang="en-US" altLang="en-US" sz="2000" baseline="0" dirty="0" smtClean="0"/>
              <a:t> that came out of our research. This idea of a nesting refuge has caught on quite well around the region. </a:t>
            </a:r>
            <a:endParaRPr lang="en-US" altLang="en-US" sz="2000" dirty="0" smtClean="0"/>
          </a:p>
        </p:txBody>
      </p:sp>
    </p:spTree>
    <p:extLst>
      <p:ext uri="{BB962C8B-B14F-4D97-AF65-F5344CB8AC3E}">
        <p14:creationId xmlns:p14="http://schemas.microsoft.com/office/powerpoint/2010/main" val="2661451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4FCE3-EC81-4CA2-9EFC-451BF8FFB17A}" type="slidenum">
              <a:rPr lang="en-US">
                <a:solidFill>
                  <a:srgbClr val="000000"/>
                </a:solidFill>
              </a:rPr>
              <a:pPr/>
              <a:t>48</a:t>
            </a:fld>
            <a:endParaRPr lang="en-US">
              <a:solidFill>
                <a:srgbClr val="000000"/>
              </a:solidFill>
            </a:endParaRPr>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p:txBody>
          <a:bodyPr/>
          <a:lstStyle/>
          <a:p>
            <a:r>
              <a:rPr lang="en-US" sz="1800" dirty="0" smtClean="0"/>
              <a:t>A large majority of the land in the region is owned by non-farming landowners. The Broker project focuses on the notion that non-farming landowners may have a variety of goals. In most cases, they will have economic goals—needing to at least cover the property taxes on the land, or maintain use-value assessment. Beyond that, they may have conservation goals or aesthetic interests that they’d like to meet. Their motivations for owning land may be very different from those of a traditional farmer. But they may not have the opportunity to consider options other than renting to the neighbor who comes and knocks on their door. </a:t>
            </a:r>
            <a:endParaRPr lang="en-US" sz="1800" dirty="0"/>
          </a:p>
        </p:txBody>
      </p:sp>
    </p:spTree>
    <p:extLst>
      <p:ext uri="{BB962C8B-B14F-4D97-AF65-F5344CB8AC3E}">
        <p14:creationId xmlns:p14="http://schemas.microsoft.com/office/powerpoint/2010/main" val="3227437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Here is an example of a person who</a:t>
            </a:r>
            <a:r>
              <a:rPr lang="en-US" sz="2400" baseline="0" dirty="0" smtClean="0"/>
              <a:t> has put this idea into practices. </a:t>
            </a:r>
            <a:endParaRPr lang="en-US" sz="2400" dirty="0"/>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49</a:t>
            </a:fld>
            <a:endParaRPr lang="en-US"/>
          </a:p>
        </p:txBody>
      </p:sp>
    </p:spTree>
    <p:extLst>
      <p:ext uri="{BB962C8B-B14F-4D97-AF65-F5344CB8AC3E}">
        <p14:creationId xmlns:p14="http://schemas.microsoft.com/office/powerpoint/2010/main" val="1868607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1539F74-44EB-42FB-9E66-262B5266E79B}" type="slidenum">
              <a:rPr lang="en-US" smtClean="0"/>
              <a:pPr>
                <a:defRPr/>
              </a:pPr>
              <a:t>50</a:t>
            </a:fld>
            <a:endParaRPr lang="en-US"/>
          </a:p>
        </p:txBody>
      </p:sp>
    </p:spTree>
    <p:extLst>
      <p:ext uri="{BB962C8B-B14F-4D97-AF65-F5344CB8AC3E}">
        <p14:creationId xmlns:p14="http://schemas.microsoft.com/office/powerpoint/2010/main" val="117197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The idea of the grazing broker is to create a role or position that bridges the gap between the non-farming landowner and the livestock producer. This person provides planning services to identify goals of both parties and incorporate a balance of goals into a grazing plan. The </a:t>
            </a:r>
            <a:r>
              <a:rPr lang="en-US" sz="2000" dirty="0"/>
              <a:t>broker also identifies sources of resources for fencing, watering systems, land lease templates, etc. </a:t>
            </a:r>
          </a:p>
          <a:p>
            <a:endParaRPr lang="en-US" sz="2000" dirty="0"/>
          </a:p>
          <a:p>
            <a:endParaRPr lang="en-US" sz="2000" dirty="0"/>
          </a:p>
        </p:txBody>
      </p:sp>
      <p:sp>
        <p:nvSpPr>
          <p:cNvPr id="4" name="Slide Number Placeholder 3"/>
          <p:cNvSpPr>
            <a:spLocks noGrp="1"/>
          </p:cNvSpPr>
          <p:nvPr>
            <p:ph type="sldNum" sz="quarter" idx="10"/>
          </p:nvPr>
        </p:nvSpPr>
        <p:spPr/>
        <p:txBody>
          <a:bodyPr/>
          <a:lstStyle/>
          <a:p>
            <a:fld id="{B9A23697-52C6-4455-BB99-77D061E3DC6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23021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371600" y="1143000"/>
            <a:ext cx="4114800" cy="3086100"/>
          </a:xfrm>
          <a:ln/>
        </p:spPr>
      </p:sp>
      <p:sp>
        <p:nvSpPr>
          <p:cNvPr id="91139" name="Notes Placeholder 2"/>
          <p:cNvSpPr>
            <a:spLocks noGrp="1"/>
          </p:cNvSpPr>
          <p:nvPr>
            <p:ph type="body" idx="1"/>
          </p:nvPr>
        </p:nvSpPr>
        <p:spPr>
          <a:noFill/>
        </p:spPr>
        <p:txBody>
          <a:bodyPr/>
          <a:lstStyle/>
          <a:p>
            <a:r>
              <a:rPr lang="en-US" altLang="en-US" smtClean="0">
                <a:latin typeface="Calibri" pitchFamily="34" charset="0"/>
              </a:rPr>
              <a:t>To keep the control panel visible, go to the View menu …</a:t>
            </a:r>
          </a:p>
        </p:txBody>
      </p:sp>
      <p:sp>
        <p:nvSpPr>
          <p:cNvPr id="91140" name="Slide Number Placeholder 3"/>
          <p:cNvSpPr>
            <a:spLocks noGrp="1"/>
          </p:cNvSpPr>
          <p:nvPr>
            <p:ph type="sldNum" sz="quarter" idx="5"/>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3C1046E5-27E3-4F75-9A2E-5153E8816DBA}" type="slidenum">
              <a:rPr lang="en-US" altLang="en-US">
                <a:solidFill>
                  <a:srgbClr val="000000"/>
                </a:solidFill>
              </a:rPr>
              <a:pPr eaLnBrk="1" hangingPunct="1"/>
              <a:t>6</a:t>
            </a:fld>
            <a:endParaRPr lang="en-US" altLang="en-US">
              <a:solidFill>
                <a:srgbClr val="000000"/>
              </a:solidFill>
            </a:endParaRPr>
          </a:p>
        </p:txBody>
      </p:sp>
      <p:sp>
        <p:nvSpPr>
          <p:cNvPr id="91141" name="Date Placeholder 4"/>
          <p:cNvSpPr>
            <a:spLocks noGrp="1"/>
          </p:cNvSpPr>
          <p:nvPr>
            <p:ph type="dt" sz="quarter" idx="1"/>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9E663BC6-B2E2-412E-93B0-4865E1F39A7F}" type="datetime1">
              <a:rPr lang="en-US" altLang="en-US">
                <a:solidFill>
                  <a:srgbClr val="000000"/>
                </a:solidFill>
              </a:rPr>
              <a:pPr eaLnBrk="1" hangingPunct="1"/>
              <a:t>9/11/2015</a:t>
            </a:fld>
            <a:endParaRPr lang="en-US" altLang="en-US">
              <a:solidFill>
                <a:srgbClr val="000000"/>
              </a:solidFill>
            </a:endParaRPr>
          </a:p>
        </p:txBody>
      </p:sp>
      <p:sp>
        <p:nvSpPr>
          <p:cNvPr id="91142" name="Header Placeholder 5"/>
          <p:cNvSpPr>
            <a:spLocks noGrp="1"/>
          </p:cNvSpPr>
          <p:nvPr>
            <p:ph type="hdr" sz="quarter"/>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NGFN Webinar - Retail Models of Success</a:t>
            </a:r>
          </a:p>
        </p:txBody>
      </p:sp>
    </p:spTree>
    <p:extLst>
      <p:ext uri="{BB962C8B-B14F-4D97-AF65-F5344CB8AC3E}">
        <p14:creationId xmlns:p14="http://schemas.microsoft.com/office/powerpoint/2010/main" val="172826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371600" y="1143000"/>
            <a:ext cx="4114800" cy="3086100"/>
          </a:xfrm>
          <a:ln/>
        </p:spPr>
      </p:sp>
      <p:sp>
        <p:nvSpPr>
          <p:cNvPr id="92163"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To interact with the panelist(s) or tech support, use the Questions box. Most questions will be addressed after the formal presentation during the Q&amp;A time, but if you need clarification on a point, or have technical difficulties, ask at any time.</a:t>
            </a:r>
          </a:p>
        </p:txBody>
      </p:sp>
      <p:sp>
        <p:nvSpPr>
          <p:cNvPr id="9216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5A542E-FD33-46C3-9861-EAD66FA96B3F}" type="slidenum">
              <a:rPr lang="en-US" altLang="en-US">
                <a:solidFill>
                  <a:srgbClr val="000000"/>
                </a:solidFill>
              </a:rPr>
              <a:pPr eaLnBrk="1" hangingPunct="1"/>
              <a:t>7</a:t>
            </a:fld>
            <a:endParaRPr lang="en-US" altLang="en-US">
              <a:solidFill>
                <a:srgbClr val="000000"/>
              </a:solidFill>
            </a:endParaRPr>
          </a:p>
        </p:txBody>
      </p:sp>
    </p:spTree>
    <p:extLst>
      <p:ext uri="{BB962C8B-B14F-4D97-AF65-F5344CB8AC3E}">
        <p14:creationId xmlns:p14="http://schemas.microsoft.com/office/powerpoint/2010/main" val="3552580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pPr eaLnBrk="1" hangingPunct="1">
              <a:spcBef>
                <a:spcPct val="0"/>
              </a:spcBef>
            </a:pPr>
            <a:r>
              <a:rPr lang="en-US" smtClean="0">
                <a:ea typeface="ＭＳ Ｐゴシック" pitchFamily="34" charset="-128"/>
              </a:rPr>
              <a:t>To interact with the panelist(s) or tech support, use the Questions box. Most questions will be addressed after the formal presentation during the Q&amp;A time, but if you need clarification on a point, or have technical difficulties, ask at any time.</a:t>
            </a:r>
          </a:p>
        </p:txBody>
      </p:sp>
      <p:sp>
        <p:nvSpPr>
          <p:cNvPr id="2765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150978-85F3-4471-8E5E-8C5772100108}"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423521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371600" y="1143000"/>
            <a:ext cx="4114800" cy="3086100"/>
          </a:xfrm>
          <a:ln/>
        </p:spPr>
      </p:sp>
      <p:sp>
        <p:nvSpPr>
          <p:cNvPr id="94211"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At the conclusion of the Cluster Call your browser will open showing a very brief survey. Please take a minute or two to fill it out so that we can continue to make the Cluster Calls a valuable service to you.</a:t>
            </a:r>
          </a:p>
        </p:txBody>
      </p:sp>
      <p:sp>
        <p:nvSpPr>
          <p:cNvPr id="9421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90C319B9-869A-47BD-848F-D11ED8D7D042}" type="slidenum">
              <a:rPr lang="en-US" altLang="en-US">
                <a:solidFill>
                  <a:srgbClr val="000000"/>
                </a:solidFill>
              </a:rPr>
              <a:pPr eaLnBrk="1" hangingPunct="1"/>
              <a:t>9</a:t>
            </a:fld>
            <a:endParaRPr lang="en-US" altLang="en-US">
              <a:solidFill>
                <a:srgbClr val="000000"/>
              </a:solidFill>
            </a:endParaRPr>
          </a:p>
        </p:txBody>
      </p:sp>
    </p:spTree>
    <p:extLst>
      <p:ext uri="{BB962C8B-B14F-4D97-AF65-F5344CB8AC3E}">
        <p14:creationId xmlns:p14="http://schemas.microsoft.com/office/powerpoint/2010/main" val="134621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FDE9299-AB1A-4B86-B654-7AAC64CDD03F}" type="slidenum">
              <a:rPr lang="en-US" smtClean="0"/>
              <a:pPr/>
              <a:t>23</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sz="2800" dirty="0" smtClean="0"/>
              <a:t>Intro slide: We’ve talked about the basics of working with non-farming landowners</a:t>
            </a:r>
            <a:r>
              <a:rPr lang="en-US" sz="2800" baseline="0" dirty="0" smtClean="0"/>
              <a:t> and how to engage with our audience. Now we will turn to some details of how to manage grazing to achieve conservation results. </a:t>
            </a:r>
            <a:endParaRPr lang="en-US" sz="2800" dirty="0" smtClean="0"/>
          </a:p>
        </p:txBody>
      </p:sp>
    </p:spTree>
    <p:extLst>
      <p:ext uri="{BB962C8B-B14F-4D97-AF65-F5344CB8AC3E}">
        <p14:creationId xmlns:p14="http://schemas.microsoft.com/office/powerpoint/2010/main" val="3951482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2000" dirty="0" smtClean="0"/>
              <a:t>I’d like to first put in a plug for the</a:t>
            </a:r>
            <a:r>
              <a:rPr lang="en-US" sz="2000" baseline="0" dirty="0" smtClean="0"/>
              <a:t> Green Lands Blue Waters regional project. We are a collaborative of non-profit conservation and agriculture organizations, universities and individuals who are focused on the </a:t>
            </a:r>
            <a:r>
              <a:rPr lang="en-US" sz="2000" baseline="0" dirty="0" err="1" smtClean="0"/>
              <a:t>perennialization</a:t>
            </a:r>
            <a:r>
              <a:rPr lang="en-US" sz="2000" baseline="0" dirty="0" smtClean="0"/>
              <a:t> of agriculture with the goal of improving the environmental performance of our agricultural system. We have distilled that concept down to the phrase: continuous living cover. There are a number of ways of achieving that, but pasture is one of the most effective. </a:t>
            </a:r>
            <a:endParaRPr lang="en-US" sz="2000" dirty="0" smtClean="0"/>
          </a:p>
          <a:p>
            <a:pPr>
              <a:spcBef>
                <a:spcPct val="0"/>
              </a:spcBef>
            </a:pPr>
            <a:endParaRPr lang="en-US" sz="2000" dirty="0"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521A03-FE5C-488E-8E0B-1B45AD225B36}" type="slidenum">
              <a:rPr lang="en-US">
                <a:solidFill>
                  <a:prstClr val="black"/>
                </a:solidFill>
              </a:rPr>
              <a:pPr fontAlgn="base">
                <a:spcBef>
                  <a:spcPct val="0"/>
                </a:spcBef>
                <a:spcAft>
                  <a:spcPct val="0"/>
                </a:spcAft>
              </a:pPr>
              <a:t>24</a:t>
            </a:fld>
            <a:endParaRPr lang="en-US">
              <a:solidFill>
                <a:prstClr val="black"/>
              </a:solidFill>
            </a:endParaRPr>
          </a:p>
        </p:txBody>
      </p:sp>
    </p:spTree>
    <p:extLst>
      <p:ext uri="{BB962C8B-B14F-4D97-AF65-F5344CB8AC3E}">
        <p14:creationId xmlns:p14="http://schemas.microsoft.com/office/powerpoint/2010/main" val="139693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404210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53719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2686815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F7A29968-B2F5-4208-A90D-E57AC2C04514}" type="slidenum">
              <a:rPr lang="en-US"/>
              <a:pPr/>
              <a:t>‹#›</a:t>
            </a:fld>
            <a:endParaRPr lang="en-US"/>
          </a:p>
        </p:txBody>
      </p:sp>
    </p:spTree>
    <p:extLst>
      <p:ext uri="{BB962C8B-B14F-4D97-AF65-F5344CB8AC3E}">
        <p14:creationId xmlns:p14="http://schemas.microsoft.com/office/powerpoint/2010/main" val="3715897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CAF626-46A1-40C8-8F30-0E376FB3D440}" type="slidenum">
              <a:rPr lang="en-US"/>
              <a:pPr>
                <a:defRPr/>
              </a:pPr>
              <a:t>‹#›</a:t>
            </a:fld>
            <a:endParaRPr lang="en-US"/>
          </a:p>
        </p:txBody>
      </p:sp>
    </p:spTree>
    <p:extLst>
      <p:ext uri="{BB962C8B-B14F-4D97-AF65-F5344CB8AC3E}">
        <p14:creationId xmlns:p14="http://schemas.microsoft.com/office/powerpoint/2010/main" val="2733339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F1BC57-4119-40CD-BD6B-C5CB9CB3BA59}" type="slidenum">
              <a:rPr lang="en-US"/>
              <a:pPr>
                <a:defRPr/>
              </a:pPr>
              <a:t>‹#›</a:t>
            </a:fld>
            <a:endParaRPr lang="en-US"/>
          </a:p>
        </p:txBody>
      </p:sp>
    </p:spTree>
    <p:extLst>
      <p:ext uri="{BB962C8B-B14F-4D97-AF65-F5344CB8AC3E}">
        <p14:creationId xmlns:p14="http://schemas.microsoft.com/office/powerpoint/2010/main" val="1002631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45197D-A334-48BE-98A4-9AD9820F4A49}" type="slidenum">
              <a:rPr lang="en-US"/>
              <a:pPr>
                <a:defRPr/>
              </a:pPr>
              <a:t>‹#›</a:t>
            </a:fld>
            <a:endParaRPr lang="en-US"/>
          </a:p>
        </p:txBody>
      </p:sp>
    </p:spTree>
    <p:extLst>
      <p:ext uri="{BB962C8B-B14F-4D97-AF65-F5344CB8AC3E}">
        <p14:creationId xmlns:p14="http://schemas.microsoft.com/office/powerpoint/2010/main" val="1046627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7D692E-EBC0-401D-B532-DE6E4E0B3BA8}" type="slidenum">
              <a:rPr lang="en-US"/>
              <a:pPr>
                <a:defRPr/>
              </a:pPr>
              <a:t>‹#›</a:t>
            </a:fld>
            <a:endParaRPr lang="en-US"/>
          </a:p>
        </p:txBody>
      </p:sp>
    </p:spTree>
    <p:extLst>
      <p:ext uri="{BB962C8B-B14F-4D97-AF65-F5344CB8AC3E}">
        <p14:creationId xmlns:p14="http://schemas.microsoft.com/office/powerpoint/2010/main" val="21166098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26643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076C22-FD7D-455E-9AD8-BA9E288664CA}"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02707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076C22-FD7D-455E-9AD8-BA9E288664CA}" type="datetimeFigureOut">
              <a:rPr lang="en-US" smtClean="0"/>
              <a:t>9/11/2015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57457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076C22-FD7D-455E-9AD8-BA9E288664CA}" type="datetimeFigureOut">
              <a:rPr lang="en-US" smtClean="0"/>
              <a:t>9/11/2015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64011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76C22-FD7D-455E-9AD8-BA9E288664CA}" type="datetimeFigureOut">
              <a:rPr lang="en-US" smtClean="0"/>
              <a:t>9/11/2015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93090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6C22-FD7D-455E-9AD8-BA9E288664CA}" type="datetimeFigureOut">
              <a:rPr lang="en-US" smtClean="0"/>
              <a:t>9/11/2015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420677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6C22-FD7D-455E-9AD8-BA9E288664CA}" type="datetimeFigureOut">
              <a:rPr lang="en-US" smtClean="0"/>
              <a:t>9/11/2015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90155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6C22-FD7D-455E-9AD8-BA9E288664CA}" type="datetimeFigureOut">
              <a:rPr lang="en-US" smtClean="0"/>
              <a:t>9/11/2015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117911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6C22-FD7D-455E-9AD8-BA9E288664CA}" type="datetimeFigureOut">
              <a:rPr lang="en-US" smtClean="0"/>
              <a:t>9/11/2015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53882-7A02-4E3E-A614-40FAD531A28B}" type="slidenum">
              <a:rPr lang="en-US" smtClean="0"/>
              <a:t>‹#›</a:t>
            </a:fld>
            <a:endParaRPr lang="en-US"/>
          </a:p>
        </p:txBody>
      </p:sp>
    </p:spTree>
    <p:extLst>
      <p:ext uri="{BB962C8B-B14F-4D97-AF65-F5344CB8AC3E}">
        <p14:creationId xmlns:p14="http://schemas.microsoft.com/office/powerpoint/2010/main" val="3830433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13.xml"/><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4.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45.e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2.xml"/><Relationship Id="rId7" Type="http://schemas.openxmlformats.org/officeDocument/2006/relationships/image" Target="../media/image53.jpe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54.emf"/><Relationship Id="rId5" Type="http://schemas.openxmlformats.org/officeDocument/2006/relationships/oleObject" Target="../embeddings/oleObject4.bin"/><Relationship Id="rId4" Type="http://schemas.openxmlformats.org/officeDocument/2006/relationships/image" Target="../media/image56.png"/><Relationship Id="rId9" Type="http://schemas.openxmlformats.org/officeDocument/2006/relationships/image" Target="../media/image55.emf"/></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65.emf"/><Relationship Id="rId5" Type="http://schemas.openxmlformats.org/officeDocument/2006/relationships/oleObject" Target="../embeddings/oleObject6.bin"/><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hyperlink" Target="http://www.livestockforlandscapes.com/"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tmp"/></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75.emf"/><Relationship Id="rId5" Type="http://schemas.openxmlformats.org/officeDocument/2006/relationships/oleObject" Target="../embeddings/oleObject7.bin"/><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80.emf"/><Relationship Id="rId5" Type="http://schemas.openxmlformats.org/officeDocument/2006/relationships/package" Target="../embeddings/Microsoft_PowerPoint_Presentation2.pptx"/><Relationship Id="rId4" Type="http://schemas.openxmlformats.org/officeDocument/2006/relationships/image" Target="../media/image81.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hyperlink" Target="mailto:lkpaine@gmail.com" TargetMode="External"/><Relationship Id="rId4" Type="http://schemas.openxmlformats.org/officeDocument/2006/relationships/hyperlink" Target="mailto:andym@landstewardshipproject.org"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533400"/>
            <a:ext cx="7467600" cy="5638800"/>
          </a:xfrm>
          <a:prstGeom prst="roundRect">
            <a:avLst/>
          </a:prstGeom>
          <a:solidFill>
            <a:schemeClr val="accent1"/>
          </a:solidFill>
          <a:ln w="76200">
            <a:solidFill>
              <a:srgbClr val="6364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endParaRPr>
          </a:p>
        </p:txBody>
      </p:sp>
      <p:sp>
        <p:nvSpPr>
          <p:cNvPr id="2" name="Title 1"/>
          <p:cNvSpPr>
            <a:spLocks noGrp="1"/>
          </p:cNvSpPr>
          <p:nvPr>
            <p:ph type="ctrTitle" sz="quarter"/>
          </p:nvPr>
        </p:nvSpPr>
        <p:spPr>
          <a:xfrm>
            <a:off x="1038225" y="1066800"/>
            <a:ext cx="7067550" cy="2133600"/>
          </a:xfrm>
        </p:spPr>
        <p:txBody>
          <a:bodyPr/>
          <a:lstStyle/>
          <a:p>
            <a:pPr>
              <a:defRPr/>
            </a:pPr>
            <a:r>
              <a:rPr lang="en-US" sz="3000" b="1" dirty="0" smtClean="0">
                <a:effectLst>
                  <a:outerShdw blurRad="38100" dist="38100" dir="2700000" algn="tl">
                    <a:srgbClr val="000000">
                      <a:alpha val="43137"/>
                    </a:srgbClr>
                  </a:outerShdw>
                </a:effectLst>
              </a:rPr>
              <a:t>Upper Midwest Grazing Educators Webinar Series</a:t>
            </a:r>
            <a:endParaRPr lang="en-US" sz="2600" b="1" dirty="0">
              <a:solidFill>
                <a:schemeClr val="bg2">
                  <a:lumMod val="65000"/>
                  <a:lumOff val="35000"/>
                </a:schemeClr>
              </a:solidFill>
              <a:effectLst/>
            </a:endParaRPr>
          </a:p>
        </p:txBody>
      </p:sp>
      <p:sp>
        <p:nvSpPr>
          <p:cNvPr id="3" name="Subtitle 2"/>
          <p:cNvSpPr>
            <a:spLocks noGrp="1"/>
          </p:cNvSpPr>
          <p:nvPr>
            <p:ph type="subTitle" sz="quarter" idx="1"/>
          </p:nvPr>
        </p:nvSpPr>
        <p:spPr>
          <a:xfrm>
            <a:off x="1371600" y="4572000"/>
            <a:ext cx="6400800" cy="1371599"/>
          </a:xfrm>
        </p:spPr>
        <p:txBody>
          <a:bodyPr/>
          <a:lstStyle/>
          <a:p>
            <a:pPr>
              <a:defRPr/>
            </a:pPr>
            <a:r>
              <a:rPr lang="en-US" sz="3200"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rPr>
              <a:t>Teaching the Basics of Grazing</a:t>
            </a:r>
          </a:p>
          <a:p>
            <a:pPr>
              <a:defRPr/>
            </a:pPr>
            <a:r>
              <a:rPr lang="en-US" sz="3200"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rPr>
              <a:t>May 15, 2015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426" y="3886200"/>
            <a:ext cx="2672747" cy="700373"/>
          </a:xfrm>
          <a:prstGeom prst="rect">
            <a:avLst/>
          </a:prstGeom>
        </p:spPr>
      </p:pic>
      <p:sp>
        <p:nvSpPr>
          <p:cNvPr id="7" name="TextBox 6"/>
          <p:cNvSpPr txBox="1"/>
          <p:nvPr/>
        </p:nvSpPr>
        <p:spPr>
          <a:xfrm>
            <a:off x="3273725" y="3006209"/>
            <a:ext cx="2667000" cy="369332"/>
          </a:xfrm>
          <a:prstGeom prst="rect">
            <a:avLst/>
          </a:prstGeom>
          <a:noFill/>
        </p:spPr>
        <p:txBody>
          <a:bodyPr wrap="square" rtlCol="0">
            <a:spAutoFit/>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1377"/>
            <a:ext cx="7010400" cy="898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Who’s Sponsoring the webinar series?</a:t>
            </a:r>
          </a:p>
        </p:txBody>
      </p:sp>
      <p:sp>
        <p:nvSpPr>
          <p:cNvPr id="3" name="Text Placeholder 2"/>
          <p:cNvSpPr>
            <a:spLocks noGrp="1"/>
          </p:cNvSpPr>
          <p:nvPr>
            <p:ph type="body" idx="1"/>
          </p:nvPr>
        </p:nvSpPr>
        <p:spPr/>
        <p:txBody>
          <a:bodyPr/>
          <a:lstStyle/>
          <a:p>
            <a:r>
              <a:rPr lang="en-US" dirty="0" smtClean="0"/>
              <a:t>Green Lands Blue Waters</a:t>
            </a:r>
            <a:endParaRPr lang="en-US" dirty="0"/>
          </a:p>
        </p:txBody>
      </p:sp>
      <p:sp>
        <p:nvSpPr>
          <p:cNvPr id="4" name="Content Placeholder 3"/>
          <p:cNvSpPr>
            <a:spLocks noGrp="1"/>
          </p:cNvSpPr>
          <p:nvPr>
            <p:ph sz="half" idx="2"/>
          </p:nvPr>
        </p:nvSpPr>
        <p:spPr>
          <a:xfrm>
            <a:off x="533400" y="2133600"/>
            <a:ext cx="3962400" cy="3951288"/>
          </a:xfrm>
        </p:spPr>
        <p:txBody>
          <a:bodyPr/>
          <a:lstStyle/>
          <a:p>
            <a:pPr marL="0" indent="0">
              <a:buNone/>
            </a:pPr>
            <a:r>
              <a:rPr lang="en-US" dirty="0" smtClean="0"/>
              <a:t>   </a:t>
            </a:r>
            <a:r>
              <a:rPr lang="en-US" u="sng" dirty="0" smtClean="0"/>
              <a:t>Goals </a:t>
            </a:r>
            <a:endParaRPr lang="en-US" dirty="0"/>
          </a:p>
          <a:p>
            <a:r>
              <a:rPr lang="en-US" dirty="0" smtClean="0"/>
              <a:t>Increase perennial forage and pasture</a:t>
            </a:r>
          </a:p>
          <a:p>
            <a:r>
              <a:rPr lang="en-US" dirty="0" smtClean="0"/>
              <a:t>Improve environmental performance of farming</a:t>
            </a:r>
          </a:p>
          <a:p>
            <a:r>
              <a:rPr lang="en-US" dirty="0" smtClean="0"/>
              <a:t>Maintain production and profitability</a:t>
            </a:r>
          </a:p>
          <a:p>
            <a:pPr marL="0" indent="0">
              <a:buNone/>
            </a:pPr>
            <a:r>
              <a:rPr lang="en-US" dirty="0" smtClean="0"/>
              <a:t> </a:t>
            </a:r>
            <a:endParaRPr lang="en-US" dirty="0"/>
          </a:p>
        </p:txBody>
      </p:sp>
      <p:sp>
        <p:nvSpPr>
          <p:cNvPr id="5" name="Text Placeholder 4"/>
          <p:cNvSpPr>
            <a:spLocks noGrp="1"/>
          </p:cNvSpPr>
          <p:nvPr>
            <p:ph type="body" sz="quarter" idx="3"/>
          </p:nvPr>
        </p:nvSpPr>
        <p:spPr/>
        <p:txBody>
          <a:bodyPr/>
          <a:lstStyle/>
          <a:p>
            <a:r>
              <a:rPr lang="en-US" dirty="0" smtClean="0"/>
              <a:t>     The Pasture Project</a:t>
            </a:r>
            <a:endParaRPr lang="en-US" dirty="0"/>
          </a:p>
        </p:txBody>
      </p:sp>
      <p:sp>
        <p:nvSpPr>
          <p:cNvPr id="6" name="Content Placeholder 5"/>
          <p:cNvSpPr>
            <a:spLocks noGrp="1"/>
          </p:cNvSpPr>
          <p:nvPr>
            <p:ph sz="quarter" idx="4"/>
          </p:nvPr>
        </p:nvSpPr>
        <p:spPr/>
        <p:txBody>
          <a:bodyPr/>
          <a:lstStyle/>
          <a:p>
            <a:pPr marL="0" indent="0">
              <a:buNone/>
            </a:pPr>
            <a:r>
              <a:rPr lang="en-US" u="sng" dirty="0" smtClean="0"/>
              <a:t>Goals</a:t>
            </a:r>
          </a:p>
          <a:p>
            <a:r>
              <a:rPr lang="en-US" dirty="0" smtClean="0"/>
              <a:t>Expand grass-based livestock production</a:t>
            </a:r>
          </a:p>
          <a:p>
            <a:r>
              <a:rPr lang="en-US" dirty="0" smtClean="0"/>
              <a:t>Accelerate transition to sustainable farm production</a:t>
            </a:r>
          </a:p>
          <a:p>
            <a:r>
              <a:rPr lang="en-US" dirty="0" smtClean="0"/>
              <a:t>Improve water quality</a:t>
            </a:r>
          </a:p>
          <a:p>
            <a:pPr marL="0" indent="0">
              <a:buNone/>
            </a:pPr>
            <a:r>
              <a:rPr lang="en-US" u="sng" dirty="0" smtClean="0"/>
              <a:t> </a:t>
            </a:r>
          </a:p>
          <a:p>
            <a:endParaRPr lang="en-US" u="sng" dirty="0"/>
          </a:p>
        </p:txBody>
      </p:sp>
      <p:sp>
        <p:nvSpPr>
          <p:cNvPr id="7" name="Slide Number Placeholder 6"/>
          <p:cNvSpPr>
            <a:spLocks noGrp="1"/>
          </p:cNvSpPr>
          <p:nvPr>
            <p:ph type="sldNum" sz="quarter" idx="12"/>
          </p:nvPr>
        </p:nvSpPr>
        <p:spPr/>
        <p:txBody>
          <a:bodyPr/>
          <a:lstStyle/>
          <a:p>
            <a:pPr>
              <a:defRPr/>
            </a:pPr>
            <a:fld id="{0FB6325D-89BD-4648-A9A8-CB8DB367F42F}" type="slidenum">
              <a:rPr lang="en-US" smtClean="0">
                <a:solidFill>
                  <a:prstClr val="white"/>
                </a:solidFill>
              </a:rPr>
              <a:pPr>
                <a:defRPr/>
              </a:pPr>
              <a:t>10</a:t>
            </a:fld>
            <a:endParaRPr lang="en-US">
              <a:solidFill>
                <a:prstClr val="white"/>
              </a:solidFill>
            </a:endParaRPr>
          </a:p>
        </p:txBody>
      </p:sp>
    </p:spTree>
    <p:extLst>
      <p:ext uri="{BB962C8B-B14F-4D97-AF65-F5344CB8AC3E}">
        <p14:creationId xmlns:p14="http://schemas.microsoft.com/office/powerpoint/2010/main" val="480393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Why Focus on Grazing Educators?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00200"/>
            <a:ext cx="4038600" cy="4648200"/>
          </a:xfrm>
        </p:spPr>
        <p:txBody>
          <a:bodyPr>
            <a:normAutofit lnSpcReduction="10000"/>
          </a:bodyPr>
          <a:lstStyle/>
          <a:p>
            <a:r>
              <a:rPr lang="en-US" sz="2400" dirty="0" smtClean="0"/>
              <a:t>The Upper Midwest is a unique geography</a:t>
            </a:r>
          </a:p>
          <a:p>
            <a:r>
              <a:rPr lang="en-US" sz="2400" dirty="0" smtClean="0"/>
              <a:t>More young farmers are interested in livestock production</a:t>
            </a:r>
          </a:p>
          <a:p>
            <a:r>
              <a:rPr lang="en-US" sz="2400" dirty="0" smtClean="0"/>
              <a:t>More landowners and conservationist are interested in livestock benefits</a:t>
            </a:r>
          </a:p>
          <a:p>
            <a:r>
              <a:rPr lang="en-US" sz="2400" dirty="0" smtClean="0"/>
              <a:t>More consumers want pasture raised meat and dairy products</a:t>
            </a:r>
          </a:p>
        </p:txBody>
      </p:sp>
      <p:sp>
        <p:nvSpPr>
          <p:cNvPr id="4" name="Content Placeholder 3"/>
          <p:cNvSpPr>
            <a:spLocks noGrp="1"/>
          </p:cNvSpPr>
          <p:nvPr>
            <p:ph sz="half" idx="2"/>
          </p:nvPr>
        </p:nvSpPr>
        <p:spPr>
          <a:xfrm>
            <a:off x="4648200" y="1600200"/>
            <a:ext cx="4038600" cy="4648200"/>
          </a:xfrm>
        </p:spPr>
        <p:txBody>
          <a:bodyPr>
            <a:normAutofit lnSpcReduction="10000"/>
          </a:bodyPr>
          <a:lstStyle/>
          <a:p>
            <a:r>
              <a:rPr lang="en-US" sz="2400" dirty="0" smtClean="0"/>
              <a:t>Less public funding for grazing networks and education</a:t>
            </a:r>
          </a:p>
          <a:p>
            <a:r>
              <a:rPr lang="en-US" sz="2400" dirty="0" smtClean="0"/>
              <a:t>Fewer professional development opportunities for educators</a:t>
            </a:r>
          </a:p>
          <a:p>
            <a:r>
              <a:rPr lang="en-US" sz="2400" dirty="0" smtClean="0"/>
              <a:t>Changes in grazing techniques and terminology</a:t>
            </a:r>
          </a:p>
          <a:p>
            <a:r>
              <a:rPr lang="en-US" sz="2400" dirty="0" smtClean="0"/>
              <a:t>No single source for education materials</a:t>
            </a:r>
          </a:p>
          <a:p>
            <a:pPr marL="0" indent="0">
              <a:buNone/>
            </a:pPr>
            <a:endParaRPr lang="en-US" sz="2400" dirty="0" smtClean="0"/>
          </a:p>
          <a:p>
            <a:endParaRPr lang="en-US" sz="2400" dirty="0" smtClean="0"/>
          </a:p>
          <a:p>
            <a:endParaRPr lang="en-US" dirty="0"/>
          </a:p>
        </p:txBody>
      </p:sp>
      <p:sp>
        <p:nvSpPr>
          <p:cNvPr id="5" name="Slide Number Placeholder 4"/>
          <p:cNvSpPr>
            <a:spLocks noGrp="1"/>
          </p:cNvSpPr>
          <p:nvPr>
            <p:ph type="sldNum" sz="quarter" idx="12"/>
          </p:nvPr>
        </p:nvSpPr>
        <p:spPr/>
        <p:txBody>
          <a:bodyPr/>
          <a:lstStyle/>
          <a:p>
            <a:pPr>
              <a:defRPr/>
            </a:pPr>
            <a:fld id="{1E959A6A-6FF7-4627-B2F0-AA7A6528956E}" type="slidenum">
              <a:rPr lang="en-US" smtClean="0">
                <a:solidFill>
                  <a:prstClr val="white"/>
                </a:solidFill>
              </a:rPr>
              <a:pPr>
                <a:defRPr/>
              </a:pPr>
              <a:t>11</a:t>
            </a:fld>
            <a:endParaRPr lang="en-US">
              <a:solidFill>
                <a:prstClr val="white"/>
              </a:solidFill>
            </a:endParaRPr>
          </a:p>
        </p:txBody>
      </p:sp>
    </p:spTree>
    <p:extLst>
      <p:ext uri="{BB962C8B-B14F-4D97-AF65-F5344CB8AC3E}">
        <p14:creationId xmlns:p14="http://schemas.microsoft.com/office/powerpoint/2010/main" val="668715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What Could a Grazing Educator Network Achieve?</a:t>
            </a:r>
            <a:r>
              <a:rPr lang="en-US" dirty="0" smtClean="0"/>
              <a:t> </a:t>
            </a:r>
            <a:endParaRPr lang="en-US" dirty="0"/>
          </a:p>
        </p:txBody>
      </p:sp>
      <p:sp>
        <p:nvSpPr>
          <p:cNvPr id="3" name="Content Placeholder 2"/>
          <p:cNvSpPr>
            <a:spLocks noGrp="1"/>
          </p:cNvSpPr>
          <p:nvPr>
            <p:ph sz="half" idx="1"/>
          </p:nvPr>
        </p:nvSpPr>
        <p:spPr>
          <a:xfrm>
            <a:off x="533400" y="1600200"/>
            <a:ext cx="4038600" cy="5029200"/>
          </a:xfrm>
        </p:spPr>
        <p:txBody>
          <a:bodyPr/>
          <a:lstStyle/>
          <a:p>
            <a:r>
              <a:rPr lang="en-US" sz="2200" dirty="0" smtClean="0"/>
              <a:t>Connect Upper Midwest Educators through  </a:t>
            </a:r>
            <a:r>
              <a:rPr lang="en-US" sz="2200" dirty="0"/>
              <a:t>discussion and sharing</a:t>
            </a:r>
            <a:endParaRPr lang="en-US" sz="2200" dirty="0" smtClean="0"/>
          </a:p>
          <a:p>
            <a:r>
              <a:rPr lang="en-US" sz="2200" dirty="0" smtClean="0"/>
              <a:t>Assess education materials-tool; determine what’s missing and fill the gaps</a:t>
            </a:r>
          </a:p>
          <a:p>
            <a:r>
              <a:rPr lang="en-US" sz="2200" dirty="0" smtClean="0"/>
              <a:t>Create a platform to house and access materials and tools</a:t>
            </a:r>
          </a:p>
          <a:p>
            <a:r>
              <a:rPr lang="en-US" sz="2200" dirty="0" smtClean="0"/>
              <a:t>Share what works and why</a:t>
            </a:r>
          </a:p>
          <a:p>
            <a:r>
              <a:rPr lang="en-US" sz="2200" dirty="0" smtClean="0"/>
              <a:t>Cross-pollination of staff, students, apprentices and programs</a:t>
            </a:r>
            <a:endParaRPr lang="en-US" sz="2200" dirty="0"/>
          </a:p>
        </p:txBody>
      </p:sp>
      <p:sp>
        <p:nvSpPr>
          <p:cNvPr id="4" name="Content Placeholder 3"/>
          <p:cNvSpPr>
            <a:spLocks noGrp="1"/>
          </p:cNvSpPr>
          <p:nvPr>
            <p:ph sz="half" idx="2"/>
          </p:nvPr>
        </p:nvSpPr>
        <p:spPr>
          <a:xfrm>
            <a:off x="4648200" y="1600200"/>
            <a:ext cx="4038600" cy="5029200"/>
          </a:xfrm>
        </p:spPr>
        <p:txBody>
          <a:bodyPr/>
          <a:lstStyle/>
          <a:p>
            <a:r>
              <a:rPr lang="en-US" sz="2200" dirty="0" smtClean="0"/>
              <a:t>Involve established grazing education programs</a:t>
            </a:r>
          </a:p>
          <a:p>
            <a:r>
              <a:rPr lang="en-US" sz="2200" dirty="0" smtClean="0"/>
              <a:t>Access materials-tools no longer in circulation</a:t>
            </a:r>
          </a:p>
          <a:p>
            <a:r>
              <a:rPr lang="en-US" sz="2200" dirty="0" smtClean="0"/>
              <a:t>Build collaboration that is more “grass-roots” than “top-down”</a:t>
            </a:r>
          </a:p>
          <a:p>
            <a:r>
              <a:rPr lang="en-US" sz="2200" dirty="0" smtClean="0"/>
              <a:t>Include educators of various types; farmers, academics, agency and consultants</a:t>
            </a:r>
          </a:p>
          <a:p>
            <a:r>
              <a:rPr lang="en-US" sz="2200" dirty="0" smtClean="0"/>
              <a:t>Establish basic principles of managed grazing that are taught by all</a:t>
            </a:r>
            <a:endParaRPr lang="en-US" sz="2400" dirty="0"/>
          </a:p>
          <a:p>
            <a:endParaRPr lang="en-US" sz="2200" dirty="0"/>
          </a:p>
        </p:txBody>
      </p:sp>
      <p:sp>
        <p:nvSpPr>
          <p:cNvPr id="5" name="Slide Number Placeholder 4"/>
          <p:cNvSpPr>
            <a:spLocks noGrp="1"/>
          </p:cNvSpPr>
          <p:nvPr>
            <p:ph type="sldNum" sz="quarter" idx="12"/>
          </p:nvPr>
        </p:nvSpPr>
        <p:spPr/>
        <p:txBody>
          <a:bodyPr/>
          <a:lstStyle/>
          <a:p>
            <a:pPr>
              <a:defRPr/>
            </a:pPr>
            <a:fld id="{1E959A6A-6FF7-4627-B2F0-AA7A6528956E}" type="slidenum">
              <a:rPr lang="en-US" smtClean="0">
                <a:solidFill>
                  <a:prstClr val="white"/>
                </a:solidFill>
              </a:rPr>
              <a:pPr>
                <a:defRPr/>
              </a:pPr>
              <a:t>12</a:t>
            </a:fld>
            <a:endParaRPr lang="en-US">
              <a:solidFill>
                <a:prstClr val="white"/>
              </a:solidFill>
            </a:endParaRPr>
          </a:p>
        </p:txBody>
      </p:sp>
    </p:spTree>
    <p:extLst>
      <p:ext uri="{BB962C8B-B14F-4D97-AF65-F5344CB8AC3E}">
        <p14:creationId xmlns:p14="http://schemas.microsoft.com/office/powerpoint/2010/main" val="509846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What is the format for today’s webinar?</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76800"/>
          </a:xfrm>
        </p:spPr>
        <p:txBody>
          <a:bodyPr/>
          <a:lstStyle/>
          <a:p>
            <a:r>
              <a:rPr lang="en-US" sz="3200" b="1" dirty="0" smtClean="0"/>
              <a:t>Presenters will discuss topics, sharing experience and insights</a:t>
            </a:r>
          </a:p>
          <a:p>
            <a:r>
              <a:rPr lang="en-US" sz="3200" b="1" dirty="0" smtClean="0"/>
              <a:t>Audience is encouraged to do the same</a:t>
            </a:r>
          </a:p>
          <a:p>
            <a:r>
              <a:rPr lang="en-US" sz="3200" b="1" dirty="0" smtClean="0"/>
              <a:t>Moderators will “direct the traffic” and keep discussion moving </a:t>
            </a:r>
          </a:p>
          <a:p>
            <a:r>
              <a:rPr lang="en-US" sz="3200" b="1" dirty="0" smtClean="0"/>
              <a:t>Audience is asked to take a brief survey at the end of the webinar</a:t>
            </a:r>
          </a:p>
        </p:txBody>
      </p:sp>
      <p:sp>
        <p:nvSpPr>
          <p:cNvPr id="4" name="Slide Number Placeholder 3"/>
          <p:cNvSpPr>
            <a:spLocks noGrp="1"/>
          </p:cNvSpPr>
          <p:nvPr>
            <p:ph type="sldNum" sz="quarter" idx="12"/>
          </p:nvPr>
        </p:nvSpPr>
        <p:spPr/>
        <p:txBody>
          <a:bodyPr/>
          <a:lstStyle/>
          <a:p>
            <a:pPr>
              <a:defRPr/>
            </a:pPr>
            <a:fld id="{72145E7C-434E-4F6A-AD10-790A53FB9106}" type="slidenum">
              <a:rPr lang="en-US" smtClean="0">
                <a:solidFill>
                  <a:prstClr val="white"/>
                </a:solidFill>
              </a:rPr>
              <a:pPr>
                <a:defRPr/>
              </a:pPr>
              <a:t>13</a:t>
            </a:fld>
            <a:endParaRPr lang="en-US">
              <a:solidFill>
                <a:prstClr val="white"/>
              </a:solidFill>
            </a:endParaRPr>
          </a:p>
        </p:txBody>
      </p:sp>
    </p:spTree>
    <p:extLst>
      <p:ext uri="{BB962C8B-B14F-4D97-AF65-F5344CB8AC3E}">
        <p14:creationId xmlns:p14="http://schemas.microsoft.com/office/powerpoint/2010/main" val="2877370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05000"/>
            <a:ext cx="4343400" cy="2743200"/>
          </a:xfrm>
        </p:spPr>
      </p:pic>
      <p:sp>
        <p:nvSpPr>
          <p:cNvPr id="5" name="TextBox 4"/>
          <p:cNvSpPr txBox="1"/>
          <p:nvPr/>
        </p:nvSpPr>
        <p:spPr>
          <a:xfrm>
            <a:off x="4495800" y="1524000"/>
            <a:ext cx="4267200" cy="4154984"/>
          </a:xfrm>
          <a:prstGeom prst="rect">
            <a:avLst/>
          </a:prstGeom>
          <a:noFill/>
        </p:spPr>
        <p:txBody>
          <a:bodyPr wrap="square" rtlCol="0">
            <a:spAutoFit/>
          </a:bodyPr>
          <a:lstStyle/>
          <a:p>
            <a:pPr algn="ctr"/>
            <a:r>
              <a:rPr lang="en-US" dirty="0" smtClean="0"/>
              <a:t>Andy Marcum</a:t>
            </a:r>
          </a:p>
          <a:p>
            <a:pPr marL="285750" indent="-285750">
              <a:buFont typeface="Arial" panose="020B0604020202020204" pitchFamily="34" charset="0"/>
              <a:buChar char="•"/>
            </a:pPr>
            <a:r>
              <a:rPr lang="en-US" sz="1400" dirty="0"/>
              <a:t>Andy Marcum is the Ag Lands Solutions Specialist for the Land Stewardship Project. His work focuses in the Chippewa River Watershed on the Chippewa 10% Project, a cooperative effort focused on increasing perennial cover throughout the watershed</a:t>
            </a:r>
            <a:r>
              <a:rPr lang="en-US" sz="1400" dirty="0" smtClean="0"/>
              <a:t>.</a:t>
            </a:r>
          </a:p>
          <a:p>
            <a:pPr marL="285750" indent="-285750">
              <a:buFont typeface="Arial" panose="020B0604020202020204" pitchFamily="34" charset="0"/>
              <a:buChar char="•"/>
            </a:pPr>
            <a:r>
              <a:rPr lang="en-US" sz="1400" dirty="0" smtClean="0"/>
              <a:t>Growing </a:t>
            </a:r>
            <a:r>
              <a:rPr lang="en-US" sz="1400" dirty="0"/>
              <a:t>up on a Hereford Ranch in Oregon, Andy has gained an extensive background in cattle and grassland management. </a:t>
            </a:r>
            <a:endParaRPr lang="en-US" sz="1400" dirty="0" smtClean="0"/>
          </a:p>
          <a:p>
            <a:pPr marL="285750" indent="-285750">
              <a:buFont typeface="Arial" panose="020B0604020202020204" pitchFamily="34" charset="0"/>
              <a:buChar char="•"/>
            </a:pPr>
            <a:r>
              <a:rPr lang="en-US" sz="1400" dirty="0" smtClean="0"/>
              <a:t>Currently </a:t>
            </a:r>
            <a:r>
              <a:rPr lang="en-US" sz="1400" dirty="0"/>
              <a:t>Andy works with various landowners to improve production and profitability on their </a:t>
            </a:r>
            <a:r>
              <a:rPr lang="en-US" sz="1400" dirty="0" smtClean="0"/>
              <a:t>property</a:t>
            </a:r>
          </a:p>
          <a:p>
            <a:pPr marL="285750" indent="-285750">
              <a:buFont typeface="Arial" panose="020B0604020202020204" pitchFamily="34" charset="0"/>
              <a:buChar char="•"/>
            </a:pPr>
            <a:r>
              <a:rPr lang="en-US" sz="1400" dirty="0" smtClean="0"/>
              <a:t>Andy </a:t>
            </a:r>
            <a:r>
              <a:rPr lang="en-US" sz="1400" dirty="0"/>
              <a:t>also raises </a:t>
            </a:r>
            <a:r>
              <a:rPr lang="en-US" sz="1400" dirty="0" err="1"/>
              <a:t>Grassfed</a:t>
            </a:r>
            <a:r>
              <a:rPr lang="en-US" sz="1400" dirty="0"/>
              <a:t> Beef on his own ranch using intensive grazing management to restore degenerated pasture and Native Prairie.</a:t>
            </a:r>
            <a:endParaRPr lang="en-US" sz="1400" dirty="0" smtClean="0"/>
          </a:p>
          <a:p>
            <a:pPr algn="ctr"/>
            <a:endParaRPr lang="en-US" dirty="0"/>
          </a:p>
          <a:p>
            <a:endParaRPr lang="en-US" dirty="0" smtClean="0"/>
          </a:p>
        </p:txBody>
      </p:sp>
    </p:spTree>
    <p:extLst>
      <p:ext uri="{BB962C8B-B14F-4D97-AF65-F5344CB8AC3E}">
        <p14:creationId xmlns:p14="http://schemas.microsoft.com/office/powerpoint/2010/main" val="3171893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00200"/>
            <a:ext cx="4267200" cy="3352800"/>
          </a:xfrm>
        </p:spPr>
      </p:pic>
      <p:sp>
        <p:nvSpPr>
          <p:cNvPr id="7" name="TextBox 6"/>
          <p:cNvSpPr txBox="1"/>
          <p:nvPr/>
        </p:nvSpPr>
        <p:spPr>
          <a:xfrm>
            <a:off x="4419600" y="1219200"/>
            <a:ext cx="4267200" cy="4308872"/>
          </a:xfrm>
          <a:prstGeom prst="rect">
            <a:avLst/>
          </a:prstGeom>
          <a:noFill/>
        </p:spPr>
        <p:txBody>
          <a:bodyPr wrap="square" rtlCol="0">
            <a:spAutoFit/>
          </a:bodyPr>
          <a:lstStyle/>
          <a:p>
            <a:pPr algn="ctr"/>
            <a:r>
              <a:rPr lang="en-US" dirty="0" smtClean="0"/>
              <a:t>Laura Paine</a:t>
            </a:r>
          </a:p>
          <a:p>
            <a:pPr marL="285750" indent="-285750">
              <a:buFont typeface="Arial" panose="020B0604020202020204" pitchFamily="34" charset="0"/>
              <a:buChar char="•"/>
            </a:pPr>
            <a:r>
              <a:rPr lang="en-US" sz="1400" dirty="0"/>
              <a:t>Laura Paine has been involved in Wisconsin’s sustainable agriculture community in a variety of roles for more than 20 years. </a:t>
            </a:r>
            <a:endParaRPr lang="en-US" sz="1400" dirty="0" smtClean="0"/>
          </a:p>
          <a:p>
            <a:pPr marL="285750" indent="-285750">
              <a:buFont typeface="Arial" panose="020B0604020202020204" pitchFamily="34" charset="0"/>
              <a:buChar char="•"/>
            </a:pPr>
            <a:r>
              <a:rPr lang="en-US" sz="1400" dirty="0" smtClean="0"/>
              <a:t>From </a:t>
            </a:r>
            <a:r>
              <a:rPr lang="en-US" sz="1400" dirty="0"/>
              <a:t>2006 to 2014, she served as Grazing &amp; Organic Agriculture Specialist for the Wisconsin Department of Agriculture, Trade and Consumer Protection.</a:t>
            </a:r>
          </a:p>
          <a:p>
            <a:pPr marL="285750" indent="-285750">
              <a:buFont typeface="Arial" panose="020B0604020202020204" pitchFamily="34" charset="0"/>
              <a:buChar char="•"/>
            </a:pPr>
            <a:r>
              <a:rPr lang="en-US" sz="1400" dirty="0"/>
              <a:t>Paine is currently Program Director for the Dairy Grazing Apprenticeship, a formalized, nationally accredited training program for beginning dairy farmers</a:t>
            </a:r>
            <a:r>
              <a:rPr lang="en-US" sz="1400" dirty="0" smtClean="0"/>
              <a:t>.</a:t>
            </a:r>
          </a:p>
          <a:p>
            <a:pPr marL="285750" indent="-285750">
              <a:buFont typeface="Arial" panose="020B0604020202020204" pitchFamily="34" charset="0"/>
              <a:buChar char="•"/>
            </a:pPr>
            <a:r>
              <a:rPr lang="en-US" sz="1400" dirty="0" smtClean="0"/>
              <a:t>She </a:t>
            </a:r>
            <a:r>
              <a:rPr lang="en-US" sz="1400" dirty="0"/>
              <a:t>has a Bachelor’s Degree in Botany from Southern Illinois University, a Master’s Degree in Horticulture from the University of Wisconsin, and is a Certified Educator for Holistic Management International. </a:t>
            </a:r>
            <a:endParaRPr lang="en-US" sz="1400" dirty="0" smtClean="0"/>
          </a:p>
          <a:p>
            <a:pPr marL="285750" indent="-285750">
              <a:buFont typeface="Arial" panose="020B0604020202020204" pitchFamily="34" charset="0"/>
              <a:buChar char="•"/>
            </a:pPr>
            <a:r>
              <a:rPr lang="en-US" sz="1400" dirty="0" smtClean="0"/>
              <a:t>She </a:t>
            </a:r>
            <a:r>
              <a:rPr lang="en-US" sz="1400" dirty="0"/>
              <a:t>and her husband raise and direct market grass-fed beef on their farm near Columbus, Wisconsin.</a:t>
            </a:r>
          </a:p>
          <a:p>
            <a:endParaRPr lang="en-US" dirty="0"/>
          </a:p>
        </p:txBody>
      </p:sp>
    </p:spTree>
    <p:extLst>
      <p:ext uri="{BB962C8B-B14F-4D97-AF65-F5344CB8AC3E}">
        <p14:creationId xmlns:p14="http://schemas.microsoft.com/office/powerpoint/2010/main" val="306234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0300"/>
            <a:ext cx="9144000" cy="621299"/>
          </a:xfrm>
        </p:spPr>
        <p:txBody>
          <a:bodyPr>
            <a:noAutofit/>
          </a:bodyPr>
          <a:lstStyle/>
          <a:p>
            <a:r>
              <a:rPr lang="en-US" sz="2700" dirty="0" smtClean="0"/>
              <a:t>Conservation and the Environment on the Grazing Farm:</a:t>
            </a:r>
            <a:endParaRPr lang="en-US" sz="2700" dirty="0"/>
          </a:p>
        </p:txBody>
      </p:sp>
      <p:sp>
        <p:nvSpPr>
          <p:cNvPr id="3" name="Subtitle 2"/>
          <p:cNvSpPr>
            <a:spLocks noGrp="1"/>
          </p:cNvSpPr>
          <p:nvPr>
            <p:ph type="subTitle" idx="1"/>
          </p:nvPr>
        </p:nvSpPr>
        <p:spPr>
          <a:xfrm>
            <a:off x="1219200" y="5844365"/>
            <a:ext cx="6591719" cy="1013635"/>
          </a:xfrm>
        </p:spPr>
        <p:txBody>
          <a:bodyPr>
            <a:normAutofit fontScale="62500" lnSpcReduction="20000"/>
          </a:bodyPr>
          <a:lstStyle/>
          <a:p>
            <a:r>
              <a:rPr lang="en-US" dirty="0" smtClean="0"/>
              <a:t>Grassroots Success in Landscape Level Change</a:t>
            </a:r>
          </a:p>
          <a:p>
            <a:r>
              <a:rPr lang="en-US" dirty="0" smtClean="0"/>
              <a:t>Andy Marcum &amp;</a:t>
            </a:r>
          </a:p>
          <a:p>
            <a:r>
              <a:rPr lang="en-US" dirty="0" smtClean="0"/>
              <a:t>Laura Paine</a:t>
            </a:r>
            <a:endParaRPr lang="en-US" dirty="0"/>
          </a:p>
        </p:txBody>
      </p:sp>
      <p:pic>
        <p:nvPicPr>
          <p:cNvPr id="5" name="Picture 4" descr="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6172200"/>
            <a:ext cx="2133600" cy="678862"/>
          </a:xfrm>
          <a:prstGeom prst="rect">
            <a:avLst/>
          </a:prstGeom>
        </p:spPr>
      </p:pic>
      <p:pic>
        <p:nvPicPr>
          <p:cNvPr id="6" name="Picture 5" descr="IMG_146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238" y="900199"/>
            <a:ext cx="8617466" cy="4937227"/>
          </a:xfrm>
          <a:prstGeom prst="rect">
            <a:avLst/>
          </a:prstGeom>
        </p:spPr>
      </p:pic>
      <p:pic>
        <p:nvPicPr>
          <p:cNvPr id="4" name="Picture 3" descr="2015Dairy Grazing Logo_PMS_4695 cop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172200"/>
            <a:ext cx="2133599" cy="677796"/>
          </a:xfrm>
          <a:prstGeom prst="rect">
            <a:avLst/>
          </a:prstGeom>
        </p:spPr>
      </p:pic>
    </p:spTree>
    <p:extLst>
      <p:ext uri="{BB962C8B-B14F-4D97-AF65-F5344CB8AC3E}">
        <p14:creationId xmlns:p14="http://schemas.microsoft.com/office/powerpoint/2010/main" val="3905735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982896"/>
          </a:xfrm>
        </p:spPr>
        <p:txBody>
          <a:bodyPr/>
          <a:lstStyle/>
          <a:p>
            <a:r>
              <a:rPr lang="en-US" dirty="0" smtClean="0"/>
              <a:t>Land Stewardship Project</a:t>
            </a:r>
            <a:endParaRPr lang="en-US" dirty="0"/>
          </a:p>
        </p:txBody>
      </p:sp>
      <p:sp>
        <p:nvSpPr>
          <p:cNvPr id="3" name="Content Placeholder 2"/>
          <p:cNvSpPr>
            <a:spLocks noGrp="1"/>
          </p:cNvSpPr>
          <p:nvPr>
            <p:ph idx="1"/>
          </p:nvPr>
        </p:nvSpPr>
        <p:spPr>
          <a:xfrm>
            <a:off x="498475" y="1077026"/>
            <a:ext cx="8147051" cy="4824494"/>
          </a:xfrm>
        </p:spPr>
        <p:txBody>
          <a:bodyPr>
            <a:normAutofit fontScale="70000" lnSpcReduction="20000"/>
          </a:bodyPr>
          <a:lstStyle/>
          <a:p>
            <a:r>
              <a:rPr lang="en-US" dirty="0" smtClean="0">
                <a:solidFill>
                  <a:schemeClr val="tx1"/>
                </a:solidFill>
              </a:rPr>
              <a:t>Mission- Foster an ethic of stewardship for farmland, to promote sustainable agriculture and to develop sustainable communities. </a:t>
            </a:r>
          </a:p>
          <a:p>
            <a:r>
              <a:rPr lang="en-US" dirty="0" smtClean="0">
                <a:solidFill>
                  <a:schemeClr val="tx1"/>
                </a:solidFill>
              </a:rPr>
              <a:t>Landowner Engagement- Meet with farmers and landowners individually and spend time in a 1-1 setting. We discuss conservation goals, help recognize and verbalize obstacles to those goals, then form a plan to overcome these obstacles. </a:t>
            </a:r>
          </a:p>
          <a:p>
            <a:r>
              <a:rPr lang="en-US" dirty="0" smtClean="0">
                <a:solidFill>
                  <a:schemeClr val="tx1"/>
                </a:solidFill>
              </a:rPr>
              <a:t>Chippewa 10% Project- Work with farmers and landowners to improve water quality throughout the watershed. </a:t>
            </a:r>
          </a:p>
          <a:p>
            <a:pPr lvl="1"/>
            <a:endParaRPr lang="en-US" dirty="0" smtClean="0">
              <a:solidFill>
                <a:schemeClr val="tx1"/>
              </a:solidFill>
            </a:endParaRPr>
          </a:p>
          <a:p>
            <a:pPr lvl="1"/>
            <a:r>
              <a:rPr lang="en-US" dirty="0" smtClean="0">
                <a:solidFill>
                  <a:schemeClr val="tx1"/>
                </a:solidFill>
              </a:rPr>
              <a:t>Perennial Cover</a:t>
            </a:r>
          </a:p>
          <a:p>
            <a:pPr lvl="1"/>
            <a:r>
              <a:rPr lang="en-US" dirty="0" smtClean="0">
                <a:solidFill>
                  <a:schemeClr val="tx1"/>
                </a:solidFill>
              </a:rPr>
              <a:t>Cover Crops</a:t>
            </a:r>
          </a:p>
          <a:p>
            <a:pPr lvl="1"/>
            <a:r>
              <a:rPr lang="en-US" dirty="0" smtClean="0">
                <a:solidFill>
                  <a:schemeClr val="tx1"/>
                </a:solidFill>
              </a:rPr>
              <a:t>Soil Health Monitoring</a:t>
            </a:r>
          </a:p>
          <a:p>
            <a:pPr lvl="1"/>
            <a:r>
              <a:rPr lang="en-US" dirty="0" smtClean="0">
                <a:solidFill>
                  <a:schemeClr val="tx1"/>
                </a:solidFill>
              </a:rPr>
              <a:t>Input Reduction</a:t>
            </a:r>
          </a:p>
          <a:p>
            <a:pPr lvl="1"/>
            <a:r>
              <a:rPr lang="en-US" dirty="0" smtClean="0">
                <a:solidFill>
                  <a:schemeClr val="tx1"/>
                </a:solidFill>
              </a:rPr>
              <a:t>Managed Grazing</a:t>
            </a:r>
          </a:p>
        </p:txBody>
      </p:sp>
      <p:pic>
        <p:nvPicPr>
          <p:cNvPr id="4" name="Picture 3" descr="IMG_30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571" y="4099127"/>
            <a:ext cx="4851071" cy="2614198"/>
          </a:xfrm>
          <a:prstGeom prst="rect">
            <a:avLst/>
          </a:prstGeom>
        </p:spPr>
      </p:pic>
    </p:spTree>
    <p:extLst>
      <p:ext uri="{BB962C8B-B14F-4D97-AF65-F5344CB8AC3E}">
        <p14:creationId xmlns:p14="http://schemas.microsoft.com/office/powerpoint/2010/main" val="2014196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5-01-16 at 12.36.34 PM.png"/>
          <p:cNvPicPr>
            <a:picLocks noGrp="1" noChangeAspect="1"/>
          </p:cNvPicPr>
          <p:nvPr>
            <p:ph idx="1"/>
          </p:nvPr>
        </p:nvPicPr>
        <p:blipFill>
          <a:blip r:embed="rId2">
            <a:extLst>
              <a:ext uri="{28A0092B-C50C-407E-A947-70E740481C1C}">
                <a14:useLocalDpi xmlns:a14="http://schemas.microsoft.com/office/drawing/2010/main" val="0"/>
              </a:ext>
            </a:extLst>
          </a:blip>
          <a:srcRect t="1230" b="1230"/>
          <a:stretch>
            <a:fillRect/>
          </a:stretch>
        </p:blipFill>
        <p:spPr>
          <a:xfrm>
            <a:off x="-1" y="0"/>
            <a:ext cx="9144001" cy="6858000"/>
          </a:xfrm>
        </p:spPr>
      </p:pic>
    </p:spTree>
    <p:extLst>
      <p:ext uri="{BB962C8B-B14F-4D97-AF65-F5344CB8AC3E}">
        <p14:creationId xmlns:p14="http://schemas.microsoft.com/office/powerpoint/2010/main" val="3891351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1127572"/>
          </a:xfrm>
        </p:spPr>
        <p:txBody>
          <a:bodyPr/>
          <a:lstStyle/>
          <a:p>
            <a:r>
              <a:rPr lang="en-US" sz="3200" dirty="0" smtClean="0"/>
              <a:t>Success of Engagement; Networks &amp; Individual Change</a:t>
            </a:r>
            <a:endParaRPr lang="en-US" sz="3200" dirty="0"/>
          </a:p>
        </p:txBody>
      </p:sp>
      <p:sp>
        <p:nvSpPr>
          <p:cNvPr id="3" name="Content Placeholder 2"/>
          <p:cNvSpPr>
            <a:spLocks noGrp="1"/>
          </p:cNvSpPr>
          <p:nvPr>
            <p:ph idx="1"/>
          </p:nvPr>
        </p:nvSpPr>
        <p:spPr>
          <a:xfrm>
            <a:off x="498475" y="1221702"/>
            <a:ext cx="8147051" cy="4364598"/>
          </a:xfrm>
        </p:spPr>
        <p:txBody>
          <a:bodyPr/>
          <a:lstStyle/>
          <a:p>
            <a:r>
              <a:rPr lang="en-US" dirty="0" smtClean="0"/>
              <a:t>Meet landowners on their turf</a:t>
            </a:r>
            <a:endParaRPr lang="en-US" dirty="0"/>
          </a:p>
        </p:txBody>
      </p:sp>
      <p:pic>
        <p:nvPicPr>
          <p:cNvPr id="4" name="Picture 3" descr="IMG_156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493" y="1848623"/>
            <a:ext cx="7056808" cy="4774279"/>
          </a:xfrm>
          <a:prstGeom prst="rect">
            <a:avLst/>
          </a:prstGeom>
        </p:spPr>
      </p:pic>
    </p:spTree>
    <p:extLst>
      <p:ext uri="{BB962C8B-B14F-4D97-AF65-F5344CB8AC3E}">
        <p14:creationId xmlns:p14="http://schemas.microsoft.com/office/powerpoint/2010/main" val="3447849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Hosted by Warren King and Jane Jewett</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824" t="26939" r="22615"/>
          <a:stretch/>
        </p:blipFill>
        <p:spPr>
          <a:xfrm>
            <a:off x="0" y="1386536"/>
            <a:ext cx="3733800" cy="3306763"/>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479" t="5400" r="18473" b="25352"/>
          <a:stretch/>
        </p:blipFill>
        <p:spPr>
          <a:xfrm>
            <a:off x="5335089" y="1401776"/>
            <a:ext cx="3048000" cy="3306764"/>
          </a:xfrm>
          <a:prstGeom prst="rect">
            <a:avLst/>
          </a:prstGeom>
        </p:spPr>
      </p:pic>
      <p:sp>
        <p:nvSpPr>
          <p:cNvPr id="6" name="TextBox 5"/>
          <p:cNvSpPr txBox="1"/>
          <p:nvPr/>
        </p:nvSpPr>
        <p:spPr>
          <a:xfrm>
            <a:off x="0" y="4800600"/>
            <a:ext cx="3886200" cy="2308324"/>
          </a:xfrm>
          <a:prstGeom prst="rect">
            <a:avLst/>
          </a:prstGeom>
          <a:noFill/>
        </p:spPr>
        <p:txBody>
          <a:bodyPr wrap="square" rtlCol="0">
            <a:spAutoFit/>
          </a:bodyPr>
          <a:lstStyle/>
          <a:p>
            <a:pPr marL="285750" lvl="0" indent="-285750">
              <a:buFont typeface="Arial" panose="020B0604020202020204" pitchFamily="34" charset="0"/>
              <a:buChar char="•"/>
            </a:pPr>
            <a:r>
              <a:rPr lang="en-US" dirty="0"/>
              <a:t>Co-manager of the Pasture Project</a:t>
            </a:r>
          </a:p>
          <a:p>
            <a:pPr marL="285750" lvl="0" indent="-285750">
              <a:buFont typeface="Arial" panose="020B0604020202020204" pitchFamily="34" charset="0"/>
              <a:buChar char="•"/>
            </a:pPr>
            <a:r>
              <a:rPr lang="en-US" dirty="0"/>
              <a:t>President of </a:t>
            </a:r>
            <a:r>
              <a:rPr lang="en-US" dirty="0" err="1"/>
              <a:t>WellSpring</a:t>
            </a:r>
            <a:r>
              <a:rPr lang="en-US" dirty="0"/>
              <a:t>, Ltd</a:t>
            </a:r>
          </a:p>
          <a:p>
            <a:pPr marL="285750" lvl="0" indent="-285750">
              <a:buFont typeface="Arial" panose="020B0604020202020204" pitchFamily="34" charset="0"/>
              <a:buChar char="•"/>
            </a:pPr>
            <a:r>
              <a:rPr lang="en-US" dirty="0"/>
              <a:t>Work focused on expanding environmentally sustainable farming, developing local &amp; regional food systems and improving water quality </a:t>
            </a:r>
          </a:p>
          <a:p>
            <a:endParaRPr lang="en-US" dirty="0"/>
          </a:p>
        </p:txBody>
      </p:sp>
      <p:sp>
        <p:nvSpPr>
          <p:cNvPr id="7" name="TextBox 6"/>
          <p:cNvSpPr txBox="1"/>
          <p:nvPr/>
        </p:nvSpPr>
        <p:spPr>
          <a:xfrm>
            <a:off x="5372100" y="4820816"/>
            <a:ext cx="3886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Research Fellow, University of </a:t>
            </a:r>
            <a:r>
              <a:rPr lang="en-US" dirty="0" smtClean="0"/>
              <a:t>Minnesota</a:t>
            </a:r>
          </a:p>
          <a:p>
            <a:pPr marL="285750" indent="-285750">
              <a:buFont typeface="Arial" panose="020B0604020202020204" pitchFamily="34" charset="0"/>
              <a:buChar char="•"/>
            </a:pPr>
            <a:r>
              <a:rPr lang="en-US" dirty="0" smtClean="0"/>
              <a:t>Green </a:t>
            </a:r>
            <a:r>
              <a:rPr lang="en-US" dirty="0"/>
              <a:t>Lands Blue Waters Initiative</a:t>
            </a:r>
          </a:p>
        </p:txBody>
      </p:sp>
    </p:spTree>
    <p:extLst>
      <p:ext uri="{BB962C8B-B14F-4D97-AF65-F5344CB8AC3E}">
        <p14:creationId xmlns:p14="http://schemas.microsoft.com/office/powerpoint/2010/main" val="133141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128600"/>
            <a:ext cx="8147051" cy="790887"/>
          </a:xfrm>
        </p:spPr>
        <p:txBody>
          <a:bodyPr/>
          <a:lstStyle/>
          <a:p>
            <a:r>
              <a:rPr lang="en-US" dirty="0" smtClean="0"/>
              <a:t>1-1 Conversations</a:t>
            </a:r>
            <a:endParaRPr lang="en-US" dirty="0"/>
          </a:p>
        </p:txBody>
      </p:sp>
      <p:sp>
        <p:nvSpPr>
          <p:cNvPr id="3" name="Content Placeholder 2"/>
          <p:cNvSpPr>
            <a:spLocks noGrp="1"/>
          </p:cNvSpPr>
          <p:nvPr>
            <p:ph idx="1"/>
          </p:nvPr>
        </p:nvSpPr>
        <p:spPr>
          <a:xfrm>
            <a:off x="112620" y="1105700"/>
            <a:ext cx="5160756" cy="5752299"/>
          </a:xfrm>
        </p:spPr>
        <p:txBody>
          <a:bodyPr>
            <a:normAutofit/>
          </a:bodyPr>
          <a:lstStyle/>
          <a:p>
            <a:r>
              <a:rPr lang="en-US" sz="2400" dirty="0" smtClean="0"/>
              <a:t>Their History?</a:t>
            </a:r>
          </a:p>
          <a:p>
            <a:r>
              <a:rPr lang="en-US" sz="2400" dirty="0" smtClean="0"/>
              <a:t>Farm History?</a:t>
            </a:r>
          </a:p>
          <a:p>
            <a:r>
              <a:rPr lang="en-US" sz="2400" dirty="0" smtClean="0"/>
              <a:t>What are they proud of?</a:t>
            </a:r>
          </a:p>
          <a:p>
            <a:r>
              <a:rPr lang="en-US" sz="2400" dirty="0" smtClean="0"/>
              <a:t>What they would like to see on their farm?</a:t>
            </a:r>
          </a:p>
          <a:p>
            <a:r>
              <a:rPr lang="en-US" sz="2400" dirty="0" smtClean="0"/>
              <a:t>Changes in the community?</a:t>
            </a:r>
          </a:p>
          <a:p>
            <a:r>
              <a:rPr lang="en-US" sz="2400" dirty="0" smtClean="0"/>
              <a:t>Conservation Goals?</a:t>
            </a:r>
          </a:p>
          <a:p>
            <a:pPr marL="0" indent="0">
              <a:buNone/>
            </a:pPr>
            <a:endParaRPr lang="en-US" sz="2400" dirty="0"/>
          </a:p>
          <a:p>
            <a:pPr marL="0" indent="0">
              <a:buNone/>
            </a:pPr>
            <a:r>
              <a:rPr lang="en-US" sz="2400" dirty="0" smtClean="0"/>
              <a:t>Stating these values provides us with an opportunity to support action. </a:t>
            </a:r>
            <a:endParaRPr lang="en-US" sz="2400" dirty="0"/>
          </a:p>
        </p:txBody>
      </p:sp>
      <p:pic>
        <p:nvPicPr>
          <p:cNvPr id="4" name="Picture 3" descr="Butterfl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376" y="919486"/>
            <a:ext cx="3870623" cy="5746413"/>
          </a:xfrm>
          <a:prstGeom prst="rect">
            <a:avLst/>
          </a:prstGeom>
        </p:spPr>
      </p:pic>
    </p:spTree>
    <p:extLst>
      <p:ext uri="{BB962C8B-B14F-4D97-AF65-F5344CB8AC3E}">
        <p14:creationId xmlns:p14="http://schemas.microsoft.com/office/powerpoint/2010/main" val="4135933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918596"/>
          </a:xfrm>
        </p:spPr>
        <p:txBody>
          <a:bodyPr/>
          <a:lstStyle/>
          <a:p>
            <a:r>
              <a:rPr lang="en-US" dirty="0" smtClean="0"/>
              <a:t>Formation of Networks</a:t>
            </a:r>
            <a:endParaRPr lang="en-US" dirty="0"/>
          </a:p>
        </p:txBody>
      </p:sp>
      <p:pic>
        <p:nvPicPr>
          <p:cNvPr id="4" name="Content Placeholder 3" descr="IMG_1435.JPG"/>
          <p:cNvPicPr>
            <a:picLocks noGrp="1" noChangeAspect="1"/>
          </p:cNvPicPr>
          <p:nvPr>
            <p:ph idx="1"/>
          </p:nvPr>
        </p:nvPicPr>
        <p:blipFill>
          <a:blip r:embed="rId2" cstate="print">
            <a:extLst>
              <a:ext uri="{28A0092B-C50C-407E-A947-70E740481C1C}">
                <a14:useLocalDpi xmlns:a14="http://schemas.microsoft.com/office/drawing/2010/main" val="0"/>
              </a:ext>
            </a:extLst>
          </a:blip>
          <a:srcRect t="14142" b="14142"/>
          <a:stretch>
            <a:fillRect/>
          </a:stretch>
        </p:blipFill>
        <p:spPr>
          <a:xfrm>
            <a:off x="192929" y="1382451"/>
            <a:ext cx="8746086" cy="5113437"/>
          </a:xfrm>
        </p:spPr>
      </p:pic>
    </p:spTree>
    <p:extLst>
      <p:ext uri="{BB962C8B-B14F-4D97-AF65-F5344CB8AC3E}">
        <p14:creationId xmlns:p14="http://schemas.microsoft.com/office/powerpoint/2010/main" val="96569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2" y="94130"/>
            <a:ext cx="9031457" cy="854296"/>
          </a:xfrm>
        </p:spPr>
        <p:txBody>
          <a:bodyPr/>
          <a:lstStyle/>
          <a:p>
            <a:r>
              <a:rPr lang="en-US" sz="4400" dirty="0" smtClean="0"/>
              <a:t>Cover Crop/Soil Health Network</a:t>
            </a:r>
            <a:endParaRPr lang="en-US" sz="4400" dirty="0"/>
          </a:p>
        </p:txBody>
      </p:sp>
      <p:sp>
        <p:nvSpPr>
          <p:cNvPr id="3" name="Content Placeholder 2"/>
          <p:cNvSpPr>
            <a:spLocks noGrp="1"/>
          </p:cNvSpPr>
          <p:nvPr>
            <p:ph idx="1"/>
          </p:nvPr>
        </p:nvSpPr>
        <p:spPr>
          <a:xfrm>
            <a:off x="498475" y="989965"/>
            <a:ext cx="8147051" cy="2309310"/>
          </a:xfrm>
        </p:spPr>
        <p:txBody>
          <a:bodyPr>
            <a:normAutofit fontScale="92500" lnSpcReduction="20000"/>
          </a:bodyPr>
          <a:lstStyle/>
          <a:p>
            <a:r>
              <a:rPr lang="en-US" dirty="0" smtClean="0"/>
              <a:t>Incentivize Initial trials</a:t>
            </a:r>
          </a:p>
          <a:p>
            <a:r>
              <a:rPr lang="en-US" dirty="0" smtClean="0"/>
              <a:t>Connect farmers to resources</a:t>
            </a:r>
          </a:p>
          <a:p>
            <a:r>
              <a:rPr lang="en-US" dirty="0" smtClean="0"/>
              <a:t>Provide opportunities for farmers to work together</a:t>
            </a:r>
          </a:p>
          <a:p>
            <a:r>
              <a:rPr lang="en-US" dirty="0" smtClean="0"/>
              <a:t>Provide soil monitoring. Spring and Fall testing</a:t>
            </a:r>
          </a:p>
          <a:p>
            <a:pPr marL="0" indent="0">
              <a:buNone/>
            </a:pPr>
            <a:endParaRPr lang="en-US" dirty="0">
              <a:solidFill>
                <a:srgbClr val="302C24"/>
              </a:solidFill>
            </a:endParaRPr>
          </a:p>
        </p:txBody>
      </p:sp>
      <p:pic>
        <p:nvPicPr>
          <p:cNvPr id="7" name="Picture 6" descr="IMG_153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42" y="3456127"/>
            <a:ext cx="4582048" cy="3128597"/>
          </a:xfrm>
          <a:prstGeom prst="rect">
            <a:avLst/>
          </a:prstGeom>
        </p:spPr>
      </p:pic>
      <p:pic>
        <p:nvPicPr>
          <p:cNvPr id="8" name="Picture 7" descr="IMG_158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6949" y="3168296"/>
            <a:ext cx="2755890" cy="3689704"/>
          </a:xfrm>
          <a:prstGeom prst="rect">
            <a:avLst/>
          </a:prstGeom>
        </p:spPr>
      </p:pic>
    </p:spTree>
    <p:extLst>
      <p:ext uri="{BB962C8B-B14F-4D97-AF65-F5344CB8AC3E}">
        <p14:creationId xmlns:p14="http://schemas.microsoft.com/office/powerpoint/2010/main" val="2306459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wentz9"/>
          <p:cNvPicPr>
            <a:picLocks noChangeAspect="1" noChangeArrowheads="1"/>
          </p:cNvPicPr>
          <p:nvPr/>
        </p:nvPicPr>
        <p:blipFill>
          <a:blip r:embed="rId3" cstate="print"/>
          <a:srcRect/>
          <a:stretch>
            <a:fillRect/>
          </a:stretch>
        </p:blipFill>
        <p:spPr bwMode="auto">
          <a:xfrm>
            <a:off x="152400" y="171450"/>
            <a:ext cx="8763000" cy="6572250"/>
          </a:xfrm>
          <a:prstGeom prst="rect">
            <a:avLst/>
          </a:prstGeom>
          <a:noFill/>
        </p:spPr>
      </p:pic>
      <p:sp>
        <p:nvSpPr>
          <p:cNvPr id="15363" name="Rectangle 3"/>
          <p:cNvSpPr>
            <a:spLocks noGrp="1" noChangeArrowheads="1"/>
          </p:cNvSpPr>
          <p:nvPr>
            <p:ph type="ctrTitle"/>
          </p:nvPr>
        </p:nvSpPr>
        <p:spPr>
          <a:xfrm>
            <a:off x="152400" y="304800"/>
            <a:ext cx="8763000" cy="1143000"/>
          </a:xfrm>
        </p:spPr>
        <p:txBody>
          <a:bodyPr/>
          <a:lstStyle/>
          <a:p>
            <a:pPr eaLnBrk="1" hangingPunct="1"/>
            <a:r>
              <a:rPr lang="en-US" sz="3200" b="1" i="1" dirty="0" smtClean="0">
                <a:solidFill>
                  <a:schemeClr val="bg1"/>
                </a:solidFill>
              </a:rPr>
              <a:t>The nuts and bolts of</a:t>
            </a:r>
            <a:br>
              <a:rPr lang="en-US" sz="3200" b="1" i="1" dirty="0" smtClean="0">
                <a:solidFill>
                  <a:schemeClr val="bg1"/>
                </a:solidFill>
              </a:rPr>
            </a:br>
            <a:r>
              <a:rPr lang="en-US" sz="3200" b="1" i="1" dirty="0" smtClean="0">
                <a:solidFill>
                  <a:schemeClr val="bg1"/>
                </a:solidFill>
              </a:rPr>
              <a:t>Grazing for Conservation and Soil Health</a:t>
            </a:r>
          </a:p>
        </p:txBody>
      </p:sp>
      <p:sp>
        <p:nvSpPr>
          <p:cNvPr id="15364" name="Rectangle 6"/>
          <p:cNvSpPr>
            <a:spLocks noChangeArrowheads="1"/>
          </p:cNvSpPr>
          <p:nvPr/>
        </p:nvSpPr>
        <p:spPr bwMode="auto">
          <a:xfrm>
            <a:off x="228600" y="4953000"/>
            <a:ext cx="3352800" cy="1752600"/>
          </a:xfrm>
          <a:prstGeom prst="rect">
            <a:avLst/>
          </a:prstGeom>
          <a:noFill/>
          <a:ln w="9525">
            <a:noFill/>
            <a:miter lim="800000"/>
            <a:headEnd/>
            <a:tailEnd/>
          </a:ln>
        </p:spPr>
        <p:txBody>
          <a:bodyPr/>
          <a:lstStyle/>
          <a:p>
            <a:pPr>
              <a:lnSpc>
                <a:spcPct val="80000"/>
              </a:lnSpc>
              <a:spcBef>
                <a:spcPct val="20000"/>
              </a:spcBef>
            </a:pPr>
            <a:r>
              <a:rPr lang="en-US" sz="1400" b="1" dirty="0"/>
              <a:t>Laura Paine</a:t>
            </a:r>
          </a:p>
          <a:p>
            <a:pPr>
              <a:lnSpc>
                <a:spcPct val="80000"/>
              </a:lnSpc>
              <a:spcBef>
                <a:spcPct val="20000"/>
              </a:spcBef>
            </a:pPr>
            <a:r>
              <a:rPr lang="en-US" sz="1200" b="1" dirty="0" smtClean="0"/>
              <a:t>Program Director</a:t>
            </a:r>
          </a:p>
          <a:p>
            <a:pPr>
              <a:lnSpc>
                <a:spcPct val="80000"/>
              </a:lnSpc>
              <a:spcBef>
                <a:spcPct val="20000"/>
              </a:spcBef>
            </a:pPr>
            <a:r>
              <a:rPr lang="en-US" sz="1200" b="1" dirty="0" smtClean="0"/>
              <a:t>Dairy Grazing Apprenticeship</a:t>
            </a:r>
          </a:p>
          <a:p>
            <a:pPr>
              <a:lnSpc>
                <a:spcPct val="80000"/>
              </a:lnSpc>
              <a:spcBef>
                <a:spcPct val="20000"/>
              </a:spcBef>
            </a:pPr>
            <a:r>
              <a:rPr lang="en-US" sz="1200" b="1" dirty="0" smtClean="0"/>
              <a:t>608-338-9039</a:t>
            </a:r>
          </a:p>
          <a:p>
            <a:pPr>
              <a:lnSpc>
                <a:spcPct val="80000"/>
              </a:lnSpc>
              <a:spcBef>
                <a:spcPct val="20000"/>
              </a:spcBef>
            </a:pPr>
            <a:r>
              <a:rPr lang="en-US" sz="1200" b="1" dirty="0" smtClean="0"/>
              <a:t>lkpaine@gmail.com</a:t>
            </a:r>
            <a:endParaRPr lang="en-US" sz="1400" b="1" dirty="0"/>
          </a:p>
        </p:txBody>
      </p:sp>
      <p:sp>
        <p:nvSpPr>
          <p:cNvPr id="5" name="TextBox 4"/>
          <p:cNvSpPr txBox="1"/>
          <p:nvPr/>
        </p:nvSpPr>
        <p:spPr>
          <a:xfrm>
            <a:off x="3886200" y="5943600"/>
            <a:ext cx="4648200" cy="523220"/>
          </a:xfrm>
          <a:prstGeom prst="rect">
            <a:avLst/>
          </a:prstGeom>
          <a:noFill/>
        </p:spPr>
        <p:txBody>
          <a:bodyPr wrap="square" rtlCol="0">
            <a:spAutoFit/>
          </a:bodyPr>
          <a:lstStyle/>
          <a:p>
            <a:r>
              <a:rPr lang="en-US" sz="1400" dirty="0" smtClean="0"/>
              <a:t>GLBW Grazing Educators Webinar</a:t>
            </a:r>
          </a:p>
          <a:p>
            <a:r>
              <a:rPr lang="en-US" sz="1400" dirty="0" smtClean="0"/>
              <a:t>September 11, 2015</a:t>
            </a:r>
            <a:endParaRPr lang="en-US" sz="1400" dirty="0"/>
          </a:p>
        </p:txBody>
      </p:sp>
    </p:spTree>
    <p:extLst>
      <p:ext uri="{BB962C8B-B14F-4D97-AF65-F5344CB8AC3E}">
        <p14:creationId xmlns:p14="http://schemas.microsoft.com/office/powerpoint/2010/main" val="38927448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3"/>
          <a:stretch/>
        </p:blipFill>
        <p:spPr bwMode="auto">
          <a:xfrm>
            <a:off x="-41556" y="0"/>
            <a:ext cx="9185556" cy="695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Content Placeholder 2"/>
          <p:cNvSpPr>
            <a:spLocks noGrp="1"/>
          </p:cNvSpPr>
          <p:nvPr>
            <p:ph idx="1"/>
          </p:nvPr>
        </p:nvSpPr>
        <p:spPr>
          <a:xfrm>
            <a:off x="375303" y="1122812"/>
            <a:ext cx="8351838" cy="4525963"/>
          </a:xfrm>
        </p:spPr>
        <p:txBody>
          <a:bodyPr/>
          <a:lstStyle/>
          <a:p>
            <a:pPr marL="0" indent="0">
              <a:buNone/>
            </a:pPr>
            <a:r>
              <a:rPr lang="en-US" sz="2800" i="1" dirty="0" smtClean="0"/>
              <a:t>Mission: To </a:t>
            </a:r>
            <a:r>
              <a:rPr lang="en-US" sz="2800" i="1" dirty="0"/>
              <a:t>support development of and transition to a new generation of agricultural systems that integrate more perennial plants and other </a:t>
            </a:r>
            <a:r>
              <a:rPr lang="en-US" sz="2800" i="1" u="sng" dirty="0"/>
              <a:t>continuous living cover </a:t>
            </a:r>
            <a:r>
              <a:rPr lang="en-US" sz="2800" i="1" dirty="0"/>
              <a:t>in the agricultural landscape</a:t>
            </a:r>
          </a:p>
        </p:txBody>
      </p:sp>
      <p:pic>
        <p:nvPicPr>
          <p:cNvPr id="2" name="Picture 1"/>
          <p:cNvPicPr>
            <a:picLocks noChangeAspect="1"/>
          </p:cNvPicPr>
          <p:nvPr/>
        </p:nvPicPr>
        <p:blipFill>
          <a:blip r:embed="rId4"/>
          <a:stretch>
            <a:fillRect/>
          </a:stretch>
        </p:blipFill>
        <p:spPr>
          <a:xfrm>
            <a:off x="-41556" y="0"/>
            <a:ext cx="9185556" cy="1122812"/>
          </a:xfrm>
          <a:prstGeom prst="rect">
            <a:avLst/>
          </a:prstGeom>
        </p:spPr>
      </p:pic>
    </p:spTree>
    <p:extLst>
      <p:ext uri="{BB962C8B-B14F-4D97-AF65-F5344CB8AC3E}">
        <p14:creationId xmlns:p14="http://schemas.microsoft.com/office/powerpoint/2010/main" val="1565452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4"/>
          <p:cNvPicPr>
            <a:picLocks noChangeAspect="1" noChangeArrowheads="1"/>
          </p:cNvPicPr>
          <p:nvPr/>
        </p:nvPicPr>
        <p:blipFill>
          <a:blip r:embed="rId3" cstate="print"/>
          <a:srcRect/>
          <a:stretch>
            <a:fillRect/>
          </a:stretch>
        </p:blipFill>
        <p:spPr bwMode="auto">
          <a:xfrm>
            <a:off x="5791200" y="1752600"/>
            <a:ext cx="3254375" cy="2106613"/>
          </a:xfrm>
          <a:prstGeom prst="rect">
            <a:avLst/>
          </a:prstGeom>
          <a:noFill/>
          <a:ln w="9525">
            <a:noFill/>
            <a:miter lim="800000"/>
            <a:headEnd/>
            <a:tailEnd/>
          </a:ln>
        </p:spPr>
      </p:pic>
      <p:pic>
        <p:nvPicPr>
          <p:cNvPr id="11267" name="Picture 7"/>
          <p:cNvPicPr>
            <a:picLocks noChangeAspect="1" noChangeArrowheads="1"/>
          </p:cNvPicPr>
          <p:nvPr/>
        </p:nvPicPr>
        <p:blipFill>
          <a:blip r:embed="rId4" cstate="print"/>
          <a:srcRect/>
          <a:stretch>
            <a:fillRect/>
          </a:stretch>
        </p:blipFill>
        <p:spPr bwMode="auto">
          <a:xfrm rot="-910582">
            <a:off x="333375" y="1843088"/>
            <a:ext cx="1681163" cy="2206625"/>
          </a:xfrm>
          <a:prstGeom prst="rect">
            <a:avLst/>
          </a:prstGeom>
          <a:noFill/>
          <a:ln w="9525">
            <a:noFill/>
            <a:miter lim="800000"/>
            <a:headEnd/>
            <a:tailEnd/>
          </a:ln>
        </p:spPr>
      </p:pic>
      <p:sp>
        <p:nvSpPr>
          <p:cNvPr id="11268" name="Title 1"/>
          <p:cNvSpPr>
            <a:spLocks noGrp="1"/>
          </p:cNvSpPr>
          <p:nvPr>
            <p:ph type="title"/>
          </p:nvPr>
        </p:nvSpPr>
        <p:spPr/>
        <p:txBody>
          <a:bodyPr/>
          <a:lstStyle/>
          <a:p>
            <a:r>
              <a:rPr lang="en-US" altLang="en-US" sz="3600" dirty="0" smtClean="0"/>
              <a:t>A Conservation Farming Apprenticeship</a:t>
            </a:r>
          </a:p>
        </p:txBody>
      </p:sp>
      <p:sp>
        <p:nvSpPr>
          <p:cNvPr id="2" name="Content Placeholder 1"/>
          <p:cNvSpPr>
            <a:spLocks noGrp="1"/>
          </p:cNvSpPr>
          <p:nvPr>
            <p:ph idx="1"/>
          </p:nvPr>
        </p:nvSpPr>
        <p:spPr>
          <a:xfrm>
            <a:off x="6019799" y="4343400"/>
            <a:ext cx="3025775" cy="2371724"/>
          </a:xfrm>
        </p:spPr>
        <p:txBody>
          <a:bodyPr/>
          <a:lstStyle/>
          <a:p>
            <a:pPr>
              <a:buFont typeface="Arial" panose="020B0604020202020204" pitchFamily="34" charset="0"/>
              <a:buChar char="•"/>
            </a:pPr>
            <a:r>
              <a:rPr lang="en-US" sz="2000" dirty="0" smtClean="0"/>
              <a:t>2 year program.</a:t>
            </a:r>
          </a:p>
          <a:p>
            <a:pPr>
              <a:buFont typeface="Arial" panose="020B0604020202020204" pitchFamily="34" charset="0"/>
              <a:buChar char="•"/>
            </a:pPr>
            <a:r>
              <a:rPr lang="en-US" sz="2000" dirty="0" smtClean="0"/>
              <a:t>3712 hrs. on-the-job training on a working dairy farm.</a:t>
            </a:r>
          </a:p>
          <a:p>
            <a:pPr>
              <a:buFont typeface="Arial" panose="020B0604020202020204" pitchFamily="34" charset="0"/>
              <a:buChar char="•"/>
            </a:pPr>
            <a:r>
              <a:rPr lang="en-US" sz="2000" dirty="0" smtClean="0"/>
              <a:t>288 hrs. related classroom instruction.</a:t>
            </a:r>
            <a:endParaRPr lang="en-US" sz="2000" dirty="0"/>
          </a:p>
        </p:txBody>
      </p:sp>
      <p:pic>
        <p:nvPicPr>
          <p:cNvPr id="11269" name="Picture 6"/>
          <p:cNvPicPr>
            <a:picLocks noChangeAspect="1" noChangeArrowheads="1"/>
          </p:cNvPicPr>
          <p:nvPr/>
        </p:nvPicPr>
        <p:blipFill>
          <a:blip r:embed="rId5" cstate="print"/>
          <a:srcRect/>
          <a:stretch>
            <a:fillRect/>
          </a:stretch>
        </p:blipFill>
        <p:spPr bwMode="auto">
          <a:xfrm>
            <a:off x="1323975" y="1698625"/>
            <a:ext cx="1724025" cy="2251075"/>
          </a:xfrm>
          <a:prstGeom prst="rect">
            <a:avLst/>
          </a:prstGeom>
          <a:noFill/>
          <a:ln w="9525">
            <a:noFill/>
            <a:miter lim="800000"/>
            <a:headEnd/>
            <a:tailEnd/>
          </a:ln>
        </p:spPr>
      </p:pic>
      <p:pic>
        <p:nvPicPr>
          <p:cNvPr id="11270" name="Picture 9"/>
          <p:cNvPicPr>
            <a:picLocks noChangeAspect="1" noChangeArrowheads="1"/>
          </p:cNvPicPr>
          <p:nvPr/>
        </p:nvPicPr>
        <p:blipFill>
          <a:blip r:embed="rId6" cstate="print"/>
          <a:srcRect/>
          <a:stretch>
            <a:fillRect/>
          </a:stretch>
        </p:blipFill>
        <p:spPr bwMode="auto">
          <a:xfrm>
            <a:off x="533400" y="4343400"/>
            <a:ext cx="1846263" cy="2397125"/>
          </a:xfrm>
          <a:prstGeom prst="rect">
            <a:avLst/>
          </a:prstGeom>
          <a:noFill/>
          <a:ln w="9525">
            <a:noFill/>
            <a:miter lim="800000"/>
            <a:headEnd/>
            <a:tailEnd/>
          </a:ln>
        </p:spPr>
      </p:pic>
      <p:pic>
        <p:nvPicPr>
          <p:cNvPr id="11271" name="Picture 10"/>
          <p:cNvPicPr>
            <a:picLocks noChangeAspect="1" noChangeArrowheads="1"/>
          </p:cNvPicPr>
          <p:nvPr/>
        </p:nvPicPr>
        <p:blipFill>
          <a:blip r:embed="rId7" cstate="print"/>
          <a:srcRect/>
          <a:stretch>
            <a:fillRect/>
          </a:stretch>
        </p:blipFill>
        <p:spPr bwMode="auto">
          <a:xfrm>
            <a:off x="2487613" y="4419600"/>
            <a:ext cx="3522662" cy="2295525"/>
          </a:xfrm>
          <a:prstGeom prst="rect">
            <a:avLst/>
          </a:prstGeom>
          <a:noFill/>
          <a:ln w="9525">
            <a:noFill/>
            <a:miter lim="800000"/>
            <a:headEnd/>
            <a:tailEnd/>
          </a:ln>
        </p:spPr>
      </p:pic>
      <p:pic>
        <p:nvPicPr>
          <p:cNvPr id="11274" name="Picture 8"/>
          <p:cNvPicPr>
            <a:picLocks noChangeAspect="1" noChangeArrowheads="1"/>
          </p:cNvPicPr>
          <p:nvPr/>
        </p:nvPicPr>
        <p:blipFill>
          <a:blip r:embed="rId8" cstate="print"/>
          <a:srcRect/>
          <a:stretch>
            <a:fillRect/>
          </a:stretch>
        </p:blipFill>
        <p:spPr bwMode="auto">
          <a:xfrm rot="1316563">
            <a:off x="2054225" y="1911350"/>
            <a:ext cx="1687513" cy="2198688"/>
          </a:xfrm>
          <a:prstGeom prst="rect">
            <a:avLst/>
          </a:prstGeom>
          <a:noFill/>
          <a:ln w="9525">
            <a:noFill/>
            <a:miter lim="800000"/>
            <a:headEnd/>
            <a:tailEnd/>
          </a:ln>
        </p:spPr>
      </p:pic>
      <p:pic>
        <p:nvPicPr>
          <p:cNvPr id="11275" name="Picture 5"/>
          <p:cNvPicPr>
            <a:picLocks noChangeAspect="1" noChangeArrowheads="1"/>
          </p:cNvPicPr>
          <p:nvPr/>
        </p:nvPicPr>
        <p:blipFill>
          <a:blip r:embed="rId9" cstate="print"/>
          <a:srcRect/>
          <a:stretch>
            <a:fillRect/>
          </a:stretch>
        </p:blipFill>
        <p:spPr bwMode="auto">
          <a:xfrm>
            <a:off x="3962400" y="1635125"/>
            <a:ext cx="1808163" cy="2282825"/>
          </a:xfrm>
          <a:prstGeom prst="rect">
            <a:avLst/>
          </a:prstGeom>
          <a:noFill/>
          <a:ln w="9525">
            <a:noFill/>
            <a:miter lim="800000"/>
            <a:headEnd/>
            <a:tailEnd/>
          </a:ln>
        </p:spPr>
      </p:pic>
    </p:spTree>
    <p:extLst>
      <p:ext uri="{BB962C8B-B14F-4D97-AF65-F5344CB8AC3E}">
        <p14:creationId xmlns:p14="http://schemas.microsoft.com/office/powerpoint/2010/main" val="38768967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75"/>
            <a:ext cx="91392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6406" y="3429000"/>
            <a:ext cx="8229600" cy="1143000"/>
          </a:xfrm>
        </p:spPr>
        <p:txBody>
          <a:bodyPr>
            <a:normAutofit fontScale="90000"/>
          </a:bodyPr>
          <a:lstStyle/>
          <a:p>
            <a:r>
              <a:rPr lang="en-US" dirty="0" smtClean="0">
                <a:solidFill>
                  <a:srgbClr val="000000"/>
                </a:solidFill>
              </a:rPr>
              <a:t>Why continuous living cover?</a:t>
            </a:r>
            <a:br>
              <a:rPr lang="en-US" dirty="0" smtClean="0">
                <a:solidFill>
                  <a:srgbClr val="000000"/>
                </a:solidFill>
              </a:rPr>
            </a:br>
            <a:r>
              <a:rPr lang="en-US" dirty="0" smtClean="0">
                <a:solidFill>
                  <a:srgbClr val="000000"/>
                </a:solidFill>
              </a:rPr>
              <a:t>Land….Water…Wildlife</a:t>
            </a:r>
            <a:endParaRPr lang="en-US" dirty="0">
              <a:solidFill>
                <a:srgbClr val="000000"/>
              </a:solidFill>
            </a:endParaRPr>
          </a:p>
        </p:txBody>
      </p:sp>
    </p:spTree>
    <p:extLst>
      <p:ext uri="{BB962C8B-B14F-4D97-AF65-F5344CB8AC3E}">
        <p14:creationId xmlns:p14="http://schemas.microsoft.com/office/powerpoint/2010/main" val="1019030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143000"/>
          </a:xfrm>
        </p:spPr>
        <p:txBody>
          <a:bodyPr>
            <a:normAutofit fontScale="90000"/>
          </a:bodyPr>
          <a:lstStyle/>
          <a:p>
            <a:r>
              <a:rPr lang="en-US" dirty="0" smtClean="0"/>
              <a:t>Considering grazing as a habitat management tool</a:t>
            </a:r>
            <a:endParaRPr lang="en-US" dirty="0"/>
          </a:p>
        </p:txBody>
      </p:sp>
      <p:sp>
        <p:nvSpPr>
          <p:cNvPr id="5" name="Content Placeholder 4"/>
          <p:cNvSpPr>
            <a:spLocks noGrp="1"/>
          </p:cNvSpPr>
          <p:nvPr>
            <p:ph idx="1"/>
          </p:nvPr>
        </p:nvSpPr>
        <p:spPr>
          <a:xfrm>
            <a:off x="685800" y="1600200"/>
            <a:ext cx="7772400" cy="4876800"/>
          </a:xfrm>
        </p:spPr>
        <p:txBody>
          <a:bodyPr/>
          <a:lstStyle/>
          <a:p>
            <a:r>
              <a:rPr lang="en-US" dirty="0" smtClean="0"/>
              <a:t>Restore something approaching natural grazing component and nutrient cycling</a:t>
            </a:r>
          </a:p>
          <a:p>
            <a:r>
              <a:rPr lang="en-US" dirty="0" smtClean="0"/>
              <a:t>Increasing cost of other management tools (mowing, burning, etc.)</a:t>
            </a:r>
          </a:p>
          <a:p>
            <a:r>
              <a:rPr lang="en-US" dirty="0"/>
              <a:t>Livestock can go places where equipment </a:t>
            </a:r>
            <a:r>
              <a:rPr lang="en-US" dirty="0" smtClean="0"/>
              <a:t>cannot</a:t>
            </a:r>
            <a:endParaRPr lang="en-US" dirty="0"/>
          </a:p>
          <a:p>
            <a:r>
              <a:rPr lang="en-US" dirty="0" smtClean="0"/>
              <a:t>Opportunity to partner with neighboring farmers</a:t>
            </a:r>
          </a:p>
          <a:p>
            <a:r>
              <a:rPr lang="en-US" dirty="0" smtClean="0"/>
              <a:t>Other?</a:t>
            </a:r>
          </a:p>
        </p:txBody>
      </p:sp>
    </p:spTree>
    <p:extLst>
      <p:ext uri="{BB962C8B-B14F-4D97-AF65-F5344CB8AC3E}">
        <p14:creationId xmlns:p14="http://schemas.microsoft.com/office/powerpoint/2010/main" val="927640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28600" y="179614"/>
          <a:ext cx="8610600" cy="6457950"/>
        </p:xfrm>
        <a:graphic>
          <a:graphicData uri="http://schemas.openxmlformats.org/presentationml/2006/ole">
            <mc:AlternateContent xmlns:mc="http://schemas.openxmlformats.org/markup-compatibility/2006">
              <mc:Choice xmlns:v="urn:schemas-microsoft-com:vml" Requires="v">
                <p:oleObj spid="_x0000_s1036" name="PhotoSuite Image" r:id="rId4" imgW="9753600" imgH="7315200" progId="">
                  <p:embed/>
                </p:oleObj>
              </mc:Choice>
              <mc:Fallback>
                <p:oleObj name="PhotoSuite Image" r:id="rId4" imgW="9753600" imgH="7315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79614"/>
                        <a:ext cx="8610600" cy="6457950"/>
                      </a:xfrm>
                      <a:prstGeom prst="rect">
                        <a:avLst/>
                      </a:prstGeom>
                      <a:noFill/>
                      <a:ln>
                        <a:noFill/>
                      </a:ln>
                      <a:effectLst/>
                    </p:spPr>
                  </p:pic>
                </p:oleObj>
              </mc:Fallback>
            </mc:AlternateContent>
          </a:graphicData>
        </a:graphic>
      </p:graphicFrame>
      <p:graphicFrame>
        <p:nvGraphicFramePr>
          <p:cNvPr id="10242" name="Object 2"/>
          <p:cNvGraphicFramePr>
            <a:graphicFrameLocks noGrp="1" noChangeAspect="1"/>
          </p:cNvGraphicFramePr>
          <p:nvPr>
            <p:ph idx="4294967295"/>
          </p:nvPr>
        </p:nvGraphicFramePr>
        <p:xfrm>
          <a:off x="3276600" y="1295400"/>
          <a:ext cx="5005388" cy="5005388"/>
        </p:xfrm>
        <a:graphic>
          <a:graphicData uri="http://schemas.openxmlformats.org/presentationml/2006/ole">
            <mc:AlternateContent xmlns:mc="http://schemas.openxmlformats.org/markup-compatibility/2006">
              <mc:Choice xmlns:v="urn:schemas-microsoft-com:vml" Requires="v">
                <p:oleObj spid="_x0000_s1037" name="Chart" r:id="rId6" imgW="11791984" imgH="11791859" progId="MSGraph.Chart.8">
                  <p:embed followColorScheme="full"/>
                </p:oleObj>
              </mc:Choice>
              <mc:Fallback>
                <p:oleObj name="Chart" r:id="rId6" imgW="11791984" imgH="11791859" progId="MSGraph.Chart.8">
                  <p:embed followColorScheme="full"/>
                  <p:pic>
                    <p:nvPicPr>
                      <p:cNvPr id="0" name=""/>
                      <p:cNvPicPr>
                        <a:picLocks noChangeAspect="1" noChangeArrowheads="1"/>
                      </p:cNvPicPr>
                      <p:nvPr/>
                    </p:nvPicPr>
                    <p:blipFill>
                      <a:blip r:embed="rId7"/>
                      <a:srcRect/>
                      <a:stretch>
                        <a:fillRect/>
                      </a:stretch>
                    </p:blipFill>
                    <p:spPr bwMode="auto">
                      <a:xfrm>
                        <a:off x="3276600" y="1295400"/>
                        <a:ext cx="5005388" cy="500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3" name="Rectangle 7"/>
          <p:cNvSpPr>
            <a:spLocks noGrp="1"/>
          </p:cNvSpPr>
          <p:nvPr>
            <p:ph type="title" idx="4294967295"/>
          </p:nvPr>
        </p:nvSpPr>
        <p:spPr>
          <a:xfrm>
            <a:off x="647700" y="318407"/>
            <a:ext cx="7772400" cy="1143000"/>
          </a:xfrm>
        </p:spPr>
        <p:txBody>
          <a:bodyPr/>
          <a:lstStyle/>
          <a:p>
            <a:r>
              <a:rPr lang="en-US" sz="4000" dirty="0" smtClean="0">
                <a:solidFill>
                  <a:srgbClr val="000000"/>
                </a:solidFill>
              </a:rPr>
              <a:t>Pastures keep soil in place</a:t>
            </a:r>
            <a:br>
              <a:rPr lang="en-US" sz="4000" dirty="0" smtClean="0">
                <a:solidFill>
                  <a:srgbClr val="000000"/>
                </a:solidFill>
              </a:rPr>
            </a:br>
            <a:r>
              <a:rPr lang="en-US" sz="2400" i="1" dirty="0" smtClean="0">
                <a:solidFill>
                  <a:srgbClr val="000000"/>
                </a:solidFill>
              </a:rPr>
              <a:t>data from </a:t>
            </a:r>
            <a:r>
              <a:rPr lang="en-US" sz="2400" i="1" dirty="0" err="1" smtClean="0">
                <a:solidFill>
                  <a:srgbClr val="000000"/>
                </a:solidFill>
              </a:rPr>
              <a:t>Breneman</a:t>
            </a:r>
            <a:r>
              <a:rPr lang="en-US" sz="2400" i="1" dirty="0" smtClean="0">
                <a:solidFill>
                  <a:srgbClr val="000000"/>
                </a:solidFill>
              </a:rPr>
              <a:t> Discovery Farms project</a:t>
            </a:r>
          </a:p>
        </p:txBody>
      </p:sp>
      <p:sp>
        <p:nvSpPr>
          <p:cNvPr id="10244" name="Line 8"/>
          <p:cNvSpPr>
            <a:spLocks noChangeShapeType="1"/>
          </p:cNvSpPr>
          <p:nvPr/>
        </p:nvSpPr>
        <p:spPr bwMode="auto">
          <a:xfrm>
            <a:off x="2514600" y="3886200"/>
            <a:ext cx="2209800" cy="1524000"/>
          </a:xfrm>
          <a:prstGeom prst="line">
            <a:avLst/>
          </a:prstGeom>
          <a:noFill/>
          <a:ln w="57150">
            <a:solidFill>
              <a:schemeClr val="tx1"/>
            </a:solidFill>
            <a:round/>
            <a:headEnd/>
            <a:tailEnd type="triangle" w="lg" len="lg"/>
          </a:ln>
        </p:spPr>
        <p:txBody>
          <a:bodyPr/>
          <a:lstStyle/>
          <a:p>
            <a:endParaRPr lang="en-US">
              <a:solidFill>
                <a:srgbClr val="FFFFCC"/>
              </a:solidFill>
            </a:endParaRPr>
          </a:p>
        </p:txBody>
      </p:sp>
      <p:sp>
        <p:nvSpPr>
          <p:cNvPr id="10245" name="Text Box 9"/>
          <p:cNvSpPr txBox="1">
            <a:spLocks noChangeArrowheads="1"/>
          </p:cNvSpPr>
          <p:nvPr/>
        </p:nvSpPr>
        <p:spPr bwMode="auto">
          <a:xfrm>
            <a:off x="914400" y="3200400"/>
            <a:ext cx="1616075" cy="1465263"/>
          </a:xfrm>
          <a:prstGeom prst="rect">
            <a:avLst/>
          </a:prstGeom>
          <a:noFill/>
          <a:ln w="9525">
            <a:noFill/>
            <a:miter lim="800000"/>
            <a:headEnd/>
            <a:tailEnd/>
          </a:ln>
        </p:spPr>
        <p:txBody>
          <a:bodyPr>
            <a:spAutoFit/>
          </a:bodyPr>
          <a:lstStyle/>
          <a:p>
            <a:pPr algn="ctr"/>
            <a:r>
              <a:rPr lang="en-US" sz="1800" b="1">
                <a:solidFill>
                  <a:srgbClr val="FFFFCC"/>
                </a:solidFill>
              </a:rPr>
              <a:t>Sediment losses from Breneman outwintering pastures</a:t>
            </a:r>
          </a:p>
        </p:txBody>
      </p:sp>
      <p:pic>
        <p:nvPicPr>
          <p:cNvPr id="6" name="Picture 4" descr="DF logo - New.jpg"/>
          <p:cNvPicPr>
            <a:picLocks noChangeAspect="1"/>
          </p:cNvPicPr>
          <p:nvPr/>
        </p:nvPicPr>
        <p:blipFill>
          <a:blip r:embed="rId8" cstate="print"/>
          <a:srcRect/>
          <a:stretch>
            <a:fillRect/>
          </a:stretch>
        </p:blipFill>
        <p:spPr bwMode="auto">
          <a:xfrm>
            <a:off x="228600" y="5818188"/>
            <a:ext cx="1905000" cy="784225"/>
          </a:xfrm>
          <a:prstGeom prst="rect">
            <a:avLst/>
          </a:prstGeom>
          <a:noFill/>
          <a:ln w="9525">
            <a:noFill/>
            <a:miter lim="800000"/>
            <a:headEnd/>
            <a:tailEnd/>
          </a:ln>
        </p:spPr>
      </p:pic>
    </p:spTree>
    <p:extLst>
      <p:ext uri="{BB962C8B-B14F-4D97-AF65-F5344CB8AC3E}">
        <p14:creationId xmlns:p14="http://schemas.microsoft.com/office/powerpoint/2010/main" val="15973434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3E7134B4-78B0-4BE5-A437-B8F3006B366D}" type="slidenum">
              <a:rPr lang="en-US" altLang="en-US" sz="1400" smtClean="0">
                <a:solidFill>
                  <a:srgbClr val="FFFF00"/>
                </a:solidFill>
              </a:rPr>
              <a:pPr>
                <a:spcBef>
                  <a:spcPct val="0"/>
                </a:spcBef>
                <a:buFontTx/>
                <a:buNone/>
              </a:pPr>
              <a:t>29</a:t>
            </a:fld>
            <a:endParaRPr lang="en-US" altLang="en-US" sz="1400" smtClean="0">
              <a:solidFill>
                <a:srgbClr val="FFFF00"/>
              </a:solidFill>
            </a:endParaRPr>
          </a:p>
        </p:txBody>
      </p:sp>
      <p:sp>
        <p:nvSpPr>
          <p:cNvPr id="175107" name="Rectangle 11"/>
          <p:cNvSpPr>
            <a:spLocks noGrp="1" noChangeArrowheads="1"/>
          </p:cNvSpPr>
          <p:nvPr>
            <p:ph type="title"/>
          </p:nvPr>
        </p:nvSpPr>
        <p:spPr>
          <a:xfrm>
            <a:off x="6705600" y="1219200"/>
            <a:ext cx="2057400" cy="2133600"/>
          </a:xfrm>
        </p:spPr>
        <p:txBody>
          <a:bodyPr/>
          <a:lstStyle/>
          <a:p>
            <a:r>
              <a:rPr lang="en-US" altLang="en-US" smtClean="0"/>
              <a:t>Over</a:t>
            </a:r>
            <a:br>
              <a:rPr lang="en-US" altLang="en-US" smtClean="0"/>
            </a:br>
            <a:r>
              <a:rPr lang="en-US" altLang="en-US" smtClean="0"/>
              <a:t>Grazed</a:t>
            </a:r>
          </a:p>
        </p:txBody>
      </p:sp>
      <p:sp>
        <p:nvSpPr>
          <p:cNvPr id="175108" name="Rectangle 12"/>
          <p:cNvSpPr>
            <a:spLocks noChangeArrowheads="1"/>
          </p:cNvSpPr>
          <p:nvPr/>
        </p:nvSpPr>
        <p:spPr bwMode="auto">
          <a:xfrm>
            <a:off x="381000" y="1371600"/>
            <a:ext cx="2057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0" hangingPunct="0">
              <a:spcBef>
                <a:spcPct val="0"/>
              </a:spcBef>
              <a:buFontTx/>
              <a:buNone/>
            </a:pPr>
            <a:r>
              <a:rPr lang="en-US" altLang="en-US" sz="4400" smtClean="0">
                <a:solidFill>
                  <a:srgbClr val="FFFF99"/>
                </a:solidFill>
              </a:rPr>
              <a:t>Well</a:t>
            </a:r>
            <a:br>
              <a:rPr lang="en-US" altLang="en-US" sz="4400" smtClean="0">
                <a:solidFill>
                  <a:srgbClr val="FFFF99"/>
                </a:solidFill>
              </a:rPr>
            </a:br>
            <a:r>
              <a:rPr lang="en-US" altLang="en-US" sz="4400" smtClean="0">
                <a:solidFill>
                  <a:srgbClr val="FFFF99"/>
                </a:solidFill>
              </a:rPr>
              <a:t>Rested</a:t>
            </a:r>
          </a:p>
        </p:txBody>
      </p:sp>
      <p:pic>
        <p:nvPicPr>
          <p:cNvPr id="175109" name="Picture 13" descr="grass roots and 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350" y="304800"/>
            <a:ext cx="40513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671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dirty="0"/>
          </a:p>
        </p:txBody>
      </p:sp>
      <p:sp>
        <p:nvSpPr>
          <p:cNvPr id="43011" name="Title 1"/>
          <p:cNvSpPr>
            <a:spLocks noGrp="1"/>
          </p:cNvSpPr>
          <p:nvPr>
            <p:ph type="ctrTitle"/>
          </p:nvPr>
        </p:nvSpPr>
        <p:spPr/>
        <p:txBody>
          <a:bodyPr/>
          <a:lstStyle/>
          <a:p>
            <a:pPr eaLnBrk="1" hangingPunct="1"/>
            <a:r>
              <a:rPr lang="en-US" altLang="en-US" b="1" smtClean="0">
                <a:latin typeface="Arial Black" pitchFamily="34" charset="0"/>
              </a:rPr>
              <a:t>Webinar Technical Orientation</a:t>
            </a:r>
          </a:p>
        </p:txBody>
      </p:sp>
    </p:spTree>
    <p:extLst>
      <p:ext uri="{BB962C8B-B14F-4D97-AF65-F5344CB8AC3E}">
        <p14:creationId xmlns:p14="http://schemas.microsoft.com/office/powerpoint/2010/main" val="3075254139"/>
      </p:ext>
    </p:extLst>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a:xfrm>
            <a:off x="381000" y="284711"/>
            <a:ext cx="8305800" cy="1143000"/>
          </a:xfrm>
        </p:spPr>
        <p:txBody>
          <a:bodyPr>
            <a:normAutofit fontScale="90000"/>
          </a:bodyPr>
          <a:lstStyle/>
          <a:p>
            <a:r>
              <a:rPr lang="en-US" altLang="en-US" sz="3600" b="1" dirty="0" smtClean="0"/>
              <a:t>Rotational Grazing Principles</a:t>
            </a:r>
            <a:br>
              <a:rPr lang="en-US" altLang="en-US" sz="3600" b="1" dirty="0" smtClean="0"/>
            </a:br>
            <a:r>
              <a:rPr lang="en-US" altLang="en-US" sz="3600" b="1" dirty="0" smtClean="0"/>
              <a:t> </a:t>
            </a:r>
            <a:r>
              <a:rPr lang="en-US" altLang="en-US" sz="2400" b="1" dirty="0" smtClean="0"/>
              <a:t>for Production AND Conservation</a:t>
            </a:r>
            <a:endParaRPr lang="en-US" altLang="en-US" sz="2400" dirty="0"/>
          </a:p>
        </p:txBody>
      </p:sp>
      <p:sp>
        <p:nvSpPr>
          <p:cNvPr id="828419" name="Rectangle 3"/>
          <p:cNvSpPr>
            <a:spLocks noGrp="1" noChangeArrowheads="1"/>
          </p:cNvSpPr>
          <p:nvPr>
            <p:ph type="body" sz="half" idx="2"/>
          </p:nvPr>
        </p:nvSpPr>
        <p:spPr>
          <a:xfrm>
            <a:off x="3589338" y="1752600"/>
            <a:ext cx="5249862" cy="4800600"/>
          </a:xfrm>
        </p:spPr>
        <p:txBody>
          <a:bodyPr/>
          <a:lstStyle/>
          <a:p>
            <a:pPr>
              <a:lnSpc>
                <a:spcPct val="80000"/>
              </a:lnSpc>
            </a:pPr>
            <a:r>
              <a:rPr lang="en-US" altLang="en-US" sz="2400" b="1"/>
              <a:t>Optimizing grass growth.</a:t>
            </a:r>
          </a:p>
          <a:p>
            <a:pPr>
              <a:lnSpc>
                <a:spcPct val="80000"/>
              </a:lnSpc>
            </a:pPr>
            <a:r>
              <a:rPr lang="en-US" altLang="en-US" sz="2400" b="1"/>
              <a:t>Pasture area is divided into paddocks.</a:t>
            </a:r>
          </a:p>
          <a:p>
            <a:pPr>
              <a:lnSpc>
                <a:spcPct val="80000"/>
              </a:lnSpc>
            </a:pPr>
            <a:r>
              <a:rPr lang="en-US" altLang="en-US" sz="2400" b="1"/>
              <a:t>Herd is </a:t>
            </a:r>
            <a:r>
              <a:rPr lang="en-US" altLang="en-US" sz="2400" b="1" u="sng"/>
              <a:t>rotated</a:t>
            </a:r>
            <a:r>
              <a:rPr lang="en-US" altLang="en-US" sz="2400" b="1"/>
              <a:t> through a series of paddocks, remaining in each for 1 to 3 days.</a:t>
            </a:r>
          </a:p>
          <a:p>
            <a:pPr>
              <a:lnSpc>
                <a:spcPct val="80000"/>
              </a:lnSpc>
            </a:pPr>
            <a:r>
              <a:rPr lang="en-US" altLang="en-US" sz="2400" b="1"/>
              <a:t>Adequate </a:t>
            </a:r>
            <a:r>
              <a:rPr lang="en-US" altLang="en-US" sz="2400" b="1" u="sng"/>
              <a:t>residual</a:t>
            </a:r>
            <a:r>
              <a:rPr lang="en-US" altLang="en-US" sz="2400" b="1"/>
              <a:t> is left to promote fast regrowth.</a:t>
            </a:r>
          </a:p>
          <a:p>
            <a:pPr>
              <a:lnSpc>
                <a:spcPct val="80000"/>
              </a:lnSpc>
              <a:buFontTx/>
              <a:buChar char="*"/>
            </a:pPr>
            <a:r>
              <a:rPr lang="en-US" altLang="en-US" sz="2400" b="1" i="1"/>
              <a:t>Each paddock is </a:t>
            </a:r>
            <a:r>
              <a:rPr lang="en-US" altLang="en-US" sz="2400" b="1" i="1" u="sng"/>
              <a:t>rested</a:t>
            </a:r>
            <a:r>
              <a:rPr lang="en-US" altLang="en-US" sz="2400" b="1" i="1"/>
              <a:t> for 3 to 5 weeks.</a:t>
            </a:r>
            <a:endParaRPr lang="en-US" altLang="en-US" sz="2400" b="1"/>
          </a:p>
          <a:p>
            <a:pPr>
              <a:lnSpc>
                <a:spcPct val="80000"/>
              </a:lnSpc>
            </a:pPr>
            <a:r>
              <a:rPr lang="en-US" altLang="en-US" sz="2400" b="1"/>
              <a:t>Productivity and quality are maximized.</a:t>
            </a:r>
          </a:p>
          <a:p>
            <a:pPr>
              <a:lnSpc>
                <a:spcPct val="80000"/>
              </a:lnSpc>
            </a:pPr>
            <a:r>
              <a:rPr lang="en-US" altLang="en-US" sz="2800"/>
              <a:t>Thick, healthy pasture increases </a:t>
            </a:r>
            <a:r>
              <a:rPr lang="en-US" altLang="en-US" sz="2800" u="sng"/>
              <a:t>intake</a:t>
            </a:r>
            <a:r>
              <a:rPr lang="en-US" altLang="en-US" sz="2800"/>
              <a:t>.</a:t>
            </a:r>
          </a:p>
        </p:txBody>
      </p:sp>
      <p:sp>
        <p:nvSpPr>
          <p:cNvPr id="828420" name="Rectangle 4"/>
          <p:cNvSpPr>
            <a:spLocks noChangeArrowheads="1"/>
          </p:cNvSpPr>
          <p:nvPr/>
        </p:nvSpPr>
        <p:spPr bwMode="auto">
          <a:xfrm>
            <a:off x="947738" y="2209800"/>
            <a:ext cx="2235200" cy="3733800"/>
          </a:xfrm>
          <a:prstGeom prst="rect">
            <a:avLst/>
          </a:prstGeom>
          <a:solidFill>
            <a:srgbClr val="0099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8421" name="Rectangle 5"/>
          <p:cNvSpPr>
            <a:spLocks noChangeArrowheads="1"/>
          </p:cNvSpPr>
          <p:nvPr/>
        </p:nvSpPr>
        <p:spPr bwMode="auto">
          <a:xfrm>
            <a:off x="947738" y="2209800"/>
            <a:ext cx="2235200" cy="1905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8422" name="Rectangle 6"/>
          <p:cNvSpPr>
            <a:spLocks noChangeArrowheads="1"/>
          </p:cNvSpPr>
          <p:nvPr/>
        </p:nvSpPr>
        <p:spPr bwMode="auto">
          <a:xfrm>
            <a:off x="2032000" y="2209800"/>
            <a:ext cx="1150938" cy="37338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8423" name="Rectangle 7"/>
          <p:cNvSpPr>
            <a:spLocks noChangeArrowheads="1"/>
          </p:cNvSpPr>
          <p:nvPr/>
        </p:nvSpPr>
        <p:spPr bwMode="auto">
          <a:xfrm>
            <a:off x="947738" y="4114800"/>
            <a:ext cx="2235200" cy="9906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8424" name="Rectangle 8"/>
          <p:cNvSpPr>
            <a:spLocks noChangeArrowheads="1"/>
          </p:cNvSpPr>
          <p:nvPr/>
        </p:nvSpPr>
        <p:spPr bwMode="auto">
          <a:xfrm>
            <a:off x="2573338" y="4114800"/>
            <a:ext cx="609600" cy="18288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8425" name="Rectangle 9"/>
          <p:cNvSpPr>
            <a:spLocks noChangeArrowheads="1"/>
          </p:cNvSpPr>
          <p:nvPr/>
        </p:nvSpPr>
        <p:spPr bwMode="auto">
          <a:xfrm>
            <a:off x="2032000" y="5105400"/>
            <a:ext cx="1150938" cy="4572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8426" name="Rectangle 10"/>
          <p:cNvSpPr>
            <a:spLocks noChangeArrowheads="1"/>
          </p:cNvSpPr>
          <p:nvPr/>
        </p:nvSpPr>
        <p:spPr bwMode="auto">
          <a:xfrm>
            <a:off x="1490663" y="4114800"/>
            <a:ext cx="541337" cy="18288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8427" name="Rectangle 11"/>
          <p:cNvSpPr>
            <a:spLocks noChangeArrowheads="1"/>
          </p:cNvSpPr>
          <p:nvPr/>
        </p:nvSpPr>
        <p:spPr bwMode="auto">
          <a:xfrm>
            <a:off x="2032000" y="4114800"/>
            <a:ext cx="1150938" cy="5334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8428" name="Rectangle 12"/>
          <p:cNvSpPr>
            <a:spLocks noChangeArrowheads="1"/>
          </p:cNvSpPr>
          <p:nvPr/>
        </p:nvSpPr>
        <p:spPr bwMode="auto">
          <a:xfrm>
            <a:off x="2032000" y="2209800"/>
            <a:ext cx="1150938" cy="10668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80871877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173" y="1066800"/>
            <a:ext cx="3701827" cy="247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667000" y="77492"/>
            <a:ext cx="3024718" cy="1524000"/>
          </a:xfrm>
        </p:spPr>
        <p:txBody>
          <a:bodyPr/>
          <a:lstStyle/>
          <a:p>
            <a:r>
              <a:rPr lang="en-US" dirty="0" smtClean="0"/>
              <a:t>Livestock</a:t>
            </a:r>
            <a:endParaRPr lang="en-US" dirty="0"/>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19231"/>
          <a:stretch/>
        </p:blipFill>
        <p:spPr>
          <a:xfrm>
            <a:off x="5166" y="990600"/>
            <a:ext cx="2770620" cy="2572719"/>
          </a:xfrm>
        </p:spPr>
      </p:pic>
      <p:pic>
        <p:nvPicPr>
          <p:cNvPr id="263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1313998"/>
            <a:ext cx="2801965" cy="224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0" y="3581400"/>
            <a:ext cx="9144000" cy="0"/>
          </a:xfrm>
          <a:prstGeom prst="line">
            <a:avLst/>
          </a:prstGeom>
          <a:ln w="508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63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800" y="1860572"/>
            <a:ext cx="25146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17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400" y="3640811"/>
            <a:ext cx="5396680" cy="316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bwMode="auto">
          <a:xfrm>
            <a:off x="4038600" y="4324027"/>
            <a:ext cx="5053704"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solidFill>
                  <a:srgbClr val="FFFF00"/>
                </a:solidFill>
              </a:rPr>
              <a:t>Soil Livestock</a:t>
            </a:r>
            <a:endParaRPr lang="en-US" kern="0" dirty="0">
              <a:solidFill>
                <a:srgbClr val="FFFF00"/>
              </a:solidFill>
            </a:endParaRPr>
          </a:p>
        </p:txBody>
      </p:sp>
    </p:spTree>
    <p:extLst>
      <p:ext uri="{BB962C8B-B14F-4D97-AF65-F5344CB8AC3E}">
        <p14:creationId xmlns:p14="http://schemas.microsoft.com/office/powerpoint/2010/main" val="4280216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1964"/>
            <a:ext cx="8610600" cy="646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381000"/>
            <a:ext cx="8153400" cy="609600"/>
          </a:xfrm>
        </p:spPr>
        <p:txBody>
          <a:bodyPr>
            <a:normAutofit fontScale="90000"/>
          </a:bodyPr>
          <a:lstStyle/>
          <a:p>
            <a:r>
              <a:rPr lang="en-US" dirty="0" smtClean="0">
                <a:solidFill>
                  <a:srgbClr val="000000"/>
                </a:solidFill>
              </a:rPr>
              <a:t>Pastures mimic natural systems</a:t>
            </a:r>
            <a:endParaRPr lang="en-US" dirty="0">
              <a:solidFill>
                <a:srgbClr val="000000"/>
              </a:solidFill>
            </a:endParaRPr>
          </a:p>
        </p:txBody>
      </p:sp>
      <p:sp>
        <p:nvSpPr>
          <p:cNvPr id="3" name="Content Placeholder 2"/>
          <p:cNvSpPr>
            <a:spLocks noGrp="1"/>
          </p:cNvSpPr>
          <p:nvPr>
            <p:ph sz="half" idx="1"/>
          </p:nvPr>
        </p:nvSpPr>
        <p:spPr>
          <a:xfrm>
            <a:off x="381000" y="3428523"/>
            <a:ext cx="4495800" cy="2997223"/>
          </a:xfrm>
        </p:spPr>
        <p:txBody>
          <a:bodyPr/>
          <a:lstStyle/>
          <a:p>
            <a:r>
              <a:rPr lang="en-US" sz="2800" dirty="0" smtClean="0">
                <a:solidFill>
                  <a:srgbClr val="FFFF00"/>
                </a:solidFill>
              </a:rPr>
              <a:t>Less soil disturbance</a:t>
            </a:r>
          </a:p>
          <a:p>
            <a:r>
              <a:rPr lang="en-US" sz="2800" dirty="0" smtClean="0">
                <a:solidFill>
                  <a:srgbClr val="FFFF00"/>
                </a:solidFill>
              </a:rPr>
              <a:t>More plant diversity</a:t>
            </a:r>
          </a:p>
          <a:p>
            <a:r>
              <a:rPr lang="en-US" sz="2800" dirty="0" smtClean="0">
                <a:solidFill>
                  <a:srgbClr val="FFFF00"/>
                </a:solidFill>
              </a:rPr>
              <a:t>Living roots year-round</a:t>
            </a:r>
          </a:p>
          <a:p>
            <a:r>
              <a:rPr lang="en-US" sz="2800" dirty="0" smtClean="0">
                <a:solidFill>
                  <a:srgbClr val="FFFF00"/>
                </a:solidFill>
              </a:rPr>
              <a:t>Continual soil cover</a:t>
            </a:r>
          </a:p>
          <a:p>
            <a:r>
              <a:rPr lang="en-US" sz="2800" dirty="0" smtClean="0">
                <a:solidFill>
                  <a:srgbClr val="FFFF00"/>
                </a:solidFill>
              </a:rPr>
              <a:t>Building soil organic matter</a:t>
            </a:r>
            <a:endParaRPr lang="en-US" sz="2800" dirty="0">
              <a:solidFill>
                <a:srgbClr val="FFFF00"/>
              </a:solidFill>
            </a:endParaRPr>
          </a:p>
        </p:txBody>
      </p:sp>
      <p:sp>
        <p:nvSpPr>
          <p:cNvPr id="4" name="Content Placeholder 3"/>
          <p:cNvSpPr>
            <a:spLocks noGrp="1"/>
          </p:cNvSpPr>
          <p:nvPr>
            <p:ph sz="half" idx="2"/>
          </p:nvPr>
        </p:nvSpPr>
        <p:spPr>
          <a:xfrm>
            <a:off x="4550690" y="2895600"/>
            <a:ext cx="4152900" cy="3581400"/>
          </a:xfrm>
        </p:spPr>
        <p:txBody>
          <a:bodyPr/>
          <a:lstStyle/>
          <a:p>
            <a:r>
              <a:rPr lang="en-US" dirty="0" smtClean="0">
                <a:solidFill>
                  <a:schemeClr val="bg1"/>
                </a:solidFill>
              </a:rPr>
              <a:t>Soil bug wish list</a:t>
            </a:r>
            <a:endParaRPr lang="en-US" dirty="0">
              <a:solidFill>
                <a:schemeClr val="bg1"/>
              </a:solidFill>
            </a:endParaRPr>
          </a:p>
          <a:p>
            <a:pPr lvl="1"/>
            <a:r>
              <a:rPr lang="en-US" dirty="0">
                <a:solidFill>
                  <a:schemeClr val="bg1"/>
                </a:solidFill>
              </a:rPr>
              <a:t>Lack of disturbance</a:t>
            </a:r>
          </a:p>
          <a:p>
            <a:pPr lvl="1"/>
            <a:r>
              <a:rPr lang="en-US" dirty="0">
                <a:solidFill>
                  <a:schemeClr val="bg1"/>
                </a:solidFill>
              </a:rPr>
              <a:t>Consistent moisture</a:t>
            </a:r>
          </a:p>
          <a:p>
            <a:pPr lvl="1"/>
            <a:r>
              <a:rPr lang="en-US" dirty="0">
                <a:solidFill>
                  <a:schemeClr val="bg1"/>
                </a:solidFill>
              </a:rPr>
              <a:t>Consistent temperature</a:t>
            </a:r>
          </a:p>
          <a:p>
            <a:pPr lvl="1"/>
            <a:r>
              <a:rPr lang="en-US" dirty="0">
                <a:solidFill>
                  <a:schemeClr val="bg1"/>
                </a:solidFill>
              </a:rPr>
              <a:t>Consistent supply of oxygen</a:t>
            </a:r>
          </a:p>
          <a:p>
            <a:pPr lvl="1"/>
            <a:r>
              <a:rPr lang="en-US" dirty="0">
                <a:solidFill>
                  <a:schemeClr val="bg1"/>
                </a:solidFill>
              </a:rPr>
              <a:t>Consistent sources of nutrients</a:t>
            </a:r>
          </a:p>
          <a:p>
            <a:endParaRPr lang="en-US" dirty="0"/>
          </a:p>
        </p:txBody>
      </p:sp>
    </p:spTree>
    <p:extLst>
      <p:ext uri="{BB962C8B-B14F-4D97-AF65-F5344CB8AC3E}">
        <p14:creationId xmlns:p14="http://schemas.microsoft.com/office/powerpoint/2010/main" val="2692748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81000" y="457200"/>
            <a:ext cx="4114800" cy="1981200"/>
          </a:xfrm>
        </p:spPr>
        <p:txBody>
          <a:bodyPr/>
          <a:lstStyle/>
          <a:p>
            <a:pPr algn="l"/>
            <a:r>
              <a:rPr lang="en-US" sz="4000" dirty="0" smtClean="0"/>
              <a:t>Diverse pastures increase intake</a:t>
            </a:r>
          </a:p>
        </p:txBody>
      </p:sp>
      <p:sp>
        <p:nvSpPr>
          <p:cNvPr id="115715" name="Rectangle 3"/>
          <p:cNvSpPr>
            <a:spLocks noGrp="1" noChangeArrowheads="1"/>
          </p:cNvSpPr>
          <p:nvPr>
            <p:ph type="body" idx="1"/>
          </p:nvPr>
        </p:nvSpPr>
        <p:spPr>
          <a:xfrm>
            <a:off x="381000" y="2743200"/>
            <a:ext cx="4419600" cy="3352800"/>
          </a:xfrm>
        </p:spPr>
        <p:txBody>
          <a:bodyPr/>
          <a:lstStyle/>
          <a:p>
            <a:r>
              <a:rPr lang="en-US" dirty="0" smtClean="0"/>
              <a:t>Plant competition</a:t>
            </a:r>
          </a:p>
          <a:p>
            <a:pPr lvl="1"/>
            <a:r>
              <a:rPr lang="en-US" dirty="0" smtClean="0"/>
              <a:t>Water</a:t>
            </a:r>
          </a:p>
          <a:p>
            <a:pPr lvl="1"/>
            <a:r>
              <a:rPr lang="en-US" dirty="0" smtClean="0"/>
              <a:t>Nutrients</a:t>
            </a:r>
          </a:p>
          <a:p>
            <a:pPr lvl="1"/>
            <a:r>
              <a:rPr lang="en-US" dirty="0" smtClean="0"/>
              <a:t>Light</a:t>
            </a:r>
          </a:p>
          <a:p>
            <a:pPr lvl="1"/>
            <a:r>
              <a:rPr lang="en-US" dirty="0" smtClean="0"/>
              <a:t>Space</a:t>
            </a:r>
          </a:p>
        </p:txBody>
      </p:sp>
      <p:sp>
        <p:nvSpPr>
          <p:cNvPr id="115716" name="Text Box 5"/>
          <p:cNvSpPr txBox="1">
            <a:spLocks noChangeArrowheads="1"/>
          </p:cNvSpPr>
          <p:nvPr/>
        </p:nvSpPr>
        <p:spPr bwMode="auto">
          <a:xfrm>
            <a:off x="381000" y="5486400"/>
            <a:ext cx="441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a:solidFill>
                  <a:schemeClr val="tx2"/>
                </a:solidFill>
              </a:rPr>
              <a:t>Diversity enhances resource use efficiency</a:t>
            </a:r>
          </a:p>
        </p:txBody>
      </p:sp>
      <p:pic>
        <p:nvPicPr>
          <p:cNvPr id="115717" name="Picture 6" descr="350pxrootsystemwebf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228600"/>
            <a:ext cx="39751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6991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sz="3200" smtClean="0"/>
              <a:t>Forage Yield in </a:t>
            </a:r>
            <a:br>
              <a:rPr lang="en-US" sz="3200" smtClean="0"/>
            </a:br>
            <a:r>
              <a:rPr lang="en-US" sz="3200" smtClean="0"/>
              <a:t>simple and complex mixtures</a:t>
            </a:r>
          </a:p>
        </p:txBody>
      </p:sp>
      <p:sp>
        <p:nvSpPr>
          <p:cNvPr id="6148" name="Text Box 4"/>
          <p:cNvSpPr txBox="1">
            <a:spLocks noChangeArrowheads="1"/>
          </p:cNvSpPr>
          <p:nvPr/>
        </p:nvSpPr>
        <p:spPr bwMode="auto">
          <a:xfrm>
            <a:off x="381000" y="6324600"/>
            <a:ext cx="4054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r>
              <a:rPr lang="en-US" sz="1600">
                <a:solidFill>
                  <a:srgbClr val="FFFFCC"/>
                </a:solidFill>
              </a:rPr>
              <a:t>Data from Skinner et al. 2006 Agronomy J.</a:t>
            </a:r>
          </a:p>
        </p:txBody>
      </p:sp>
      <p:graphicFrame>
        <p:nvGraphicFramePr>
          <p:cNvPr id="6146" name="Object 3"/>
          <p:cNvGraphicFramePr>
            <a:graphicFrameLocks noGrp="1" noChangeAspect="1"/>
          </p:cNvGraphicFramePr>
          <p:nvPr>
            <p:ph type="chart" idx="1"/>
            <p:extLst>
              <p:ext uri="{D42A27DB-BD31-4B8C-83A1-F6EECF244321}">
                <p14:modId xmlns:p14="http://schemas.microsoft.com/office/powerpoint/2010/main" val="397030947"/>
              </p:ext>
            </p:extLst>
          </p:nvPr>
        </p:nvGraphicFramePr>
        <p:xfrm>
          <a:off x="304800" y="1905000"/>
          <a:ext cx="8458200" cy="4005263"/>
        </p:xfrm>
        <a:graphic>
          <a:graphicData uri="http://schemas.openxmlformats.org/presentationml/2006/ole">
            <mc:AlternateContent xmlns:mc="http://schemas.openxmlformats.org/markup-compatibility/2006">
              <mc:Choice xmlns:v="urn:schemas-microsoft-com:vml" Requires="v">
                <p:oleObj spid="_x0000_s2057" name="Microsoft Graph Chart" r:id="rId4" imgW="8353408" imgH="4114884" progId="MSGraph.Chart.8">
                  <p:embed followColorScheme="full"/>
                </p:oleObj>
              </mc:Choice>
              <mc:Fallback>
                <p:oleObj name="Microsoft Graph Chart" r:id="rId4" imgW="8353408" imgH="4114884" progId="MSGraph.Chart.8">
                  <p:embed followColorScheme="full"/>
                  <p:pic>
                    <p:nvPicPr>
                      <p:cNvPr id="0" name=""/>
                      <p:cNvPicPr>
                        <a:picLocks noGrp="1" noChangeAspect="1" noChangeArrowheads="1"/>
                      </p:cNvPicPr>
                      <p:nvPr/>
                    </p:nvPicPr>
                    <p:blipFill>
                      <a:blip r:embed="rId5"/>
                      <a:srcRect/>
                      <a:stretch>
                        <a:fillRect/>
                      </a:stretch>
                    </p:blipFill>
                    <p:spPr bwMode="auto">
                      <a:xfrm>
                        <a:off x="304800" y="1905000"/>
                        <a:ext cx="8458200" cy="400526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159629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2"/>
          <p:cNvPicPr>
            <a:picLocks noChangeAspect="1" noChangeArrowheads="1"/>
          </p:cNvPicPr>
          <p:nvPr/>
        </p:nvPicPr>
        <p:blipFill>
          <a:blip r:embed="rId3" cstate="print">
            <a:lum bright="18000"/>
          </a:blip>
          <a:srcRect/>
          <a:stretch>
            <a:fillRect/>
          </a:stretch>
        </p:blipFill>
        <p:spPr bwMode="auto">
          <a:xfrm>
            <a:off x="1447800" y="1676400"/>
            <a:ext cx="5267325" cy="3497263"/>
          </a:xfrm>
          <a:prstGeom prst="rect">
            <a:avLst/>
          </a:prstGeom>
          <a:noFill/>
          <a:ln w="9525">
            <a:noFill/>
            <a:miter lim="800000"/>
            <a:headEnd/>
            <a:tailEnd/>
          </a:ln>
        </p:spPr>
      </p:pic>
      <p:pic>
        <p:nvPicPr>
          <p:cNvPr id="23555" name="Picture 3" descr="#17"/>
          <p:cNvPicPr>
            <a:picLocks noChangeAspect="1" noChangeArrowheads="1"/>
          </p:cNvPicPr>
          <p:nvPr/>
        </p:nvPicPr>
        <p:blipFill>
          <a:blip r:embed="rId4" cstate="print">
            <a:lum bright="30000" contrast="30000"/>
          </a:blip>
          <a:srcRect/>
          <a:stretch>
            <a:fillRect/>
          </a:stretch>
        </p:blipFill>
        <p:spPr bwMode="auto">
          <a:xfrm>
            <a:off x="3200400" y="609600"/>
            <a:ext cx="2057400" cy="1366838"/>
          </a:xfrm>
          <a:prstGeom prst="rect">
            <a:avLst/>
          </a:prstGeom>
          <a:noFill/>
          <a:ln w="9525">
            <a:noFill/>
            <a:miter lim="800000"/>
            <a:headEnd/>
            <a:tailEnd/>
          </a:ln>
        </p:spPr>
      </p:pic>
      <p:pic>
        <p:nvPicPr>
          <p:cNvPr id="23556" name="Picture 4" descr="#14"/>
          <p:cNvPicPr>
            <a:picLocks noChangeAspect="1" noChangeArrowheads="1"/>
          </p:cNvPicPr>
          <p:nvPr/>
        </p:nvPicPr>
        <p:blipFill>
          <a:blip r:embed="rId5" cstate="print"/>
          <a:srcRect l="26669" t="22241" r="15855" b="15054"/>
          <a:stretch>
            <a:fillRect/>
          </a:stretch>
        </p:blipFill>
        <p:spPr bwMode="auto">
          <a:xfrm>
            <a:off x="228600" y="762000"/>
            <a:ext cx="2743200" cy="1985963"/>
          </a:xfrm>
          <a:prstGeom prst="rect">
            <a:avLst/>
          </a:prstGeom>
          <a:noFill/>
          <a:ln w="9525">
            <a:noFill/>
            <a:miter lim="800000"/>
            <a:headEnd/>
            <a:tailEnd/>
          </a:ln>
        </p:spPr>
      </p:pic>
      <p:pic>
        <p:nvPicPr>
          <p:cNvPr id="23557" name="Picture 5" descr="#24"/>
          <p:cNvPicPr>
            <a:picLocks noChangeAspect="1" noChangeArrowheads="1"/>
          </p:cNvPicPr>
          <p:nvPr/>
        </p:nvPicPr>
        <p:blipFill>
          <a:blip r:embed="rId6" cstate="print">
            <a:lum bright="30000" contrast="30000"/>
          </a:blip>
          <a:srcRect l="8333" r="8333" b="17198"/>
          <a:stretch>
            <a:fillRect/>
          </a:stretch>
        </p:blipFill>
        <p:spPr bwMode="auto">
          <a:xfrm>
            <a:off x="5105400" y="457200"/>
            <a:ext cx="3810000" cy="2514600"/>
          </a:xfrm>
          <a:prstGeom prst="rect">
            <a:avLst/>
          </a:prstGeom>
          <a:noFill/>
          <a:ln w="9525">
            <a:noFill/>
            <a:miter lim="800000"/>
            <a:headEnd/>
            <a:tailEnd/>
          </a:ln>
        </p:spPr>
      </p:pic>
      <p:pic>
        <p:nvPicPr>
          <p:cNvPr id="23558" name="Picture 6" descr="#6"/>
          <p:cNvPicPr>
            <a:picLocks noChangeAspect="1" noChangeArrowheads="1"/>
          </p:cNvPicPr>
          <p:nvPr/>
        </p:nvPicPr>
        <p:blipFill>
          <a:blip r:embed="rId7" cstate="print"/>
          <a:srcRect/>
          <a:stretch>
            <a:fillRect/>
          </a:stretch>
        </p:blipFill>
        <p:spPr bwMode="auto">
          <a:xfrm>
            <a:off x="381000" y="3930650"/>
            <a:ext cx="3810000" cy="2530475"/>
          </a:xfrm>
          <a:prstGeom prst="rect">
            <a:avLst/>
          </a:prstGeom>
          <a:noFill/>
          <a:ln w="9525">
            <a:noFill/>
            <a:miter lim="800000"/>
            <a:headEnd/>
            <a:tailEnd/>
          </a:ln>
        </p:spPr>
      </p:pic>
      <p:sp>
        <p:nvSpPr>
          <p:cNvPr id="23559" name="Text Box 7"/>
          <p:cNvSpPr txBox="1">
            <a:spLocks noChangeArrowheads="1"/>
          </p:cNvSpPr>
          <p:nvPr/>
        </p:nvSpPr>
        <p:spPr bwMode="auto">
          <a:xfrm>
            <a:off x="1447800" y="3016141"/>
            <a:ext cx="7391400" cy="646331"/>
          </a:xfrm>
          <a:prstGeom prst="rect">
            <a:avLst/>
          </a:prstGeom>
          <a:noFill/>
          <a:ln w="9525">
            <a:noFill/>
            <a:miter lim="800000"/>
            <a:headEnd/>
            <a:tailEnd/>
          </a:ln>
        </p:spPr>
        <p:txBody>
          <a:bodyPr wrap="square">
            <a:spAutoFit/>
          </a:bodyPr>
          <a:lstStyle/>
          <a:p>
            <a:pPr algn="ctr"/>
            <a:r>
              <a:rPr lang="en-US" sz="3600" dirty="0" smtClean="0">
                <a:solidFill>
                  <a:srgbClr val="FFFFCC"/>
                </a:solidFill>
              </a:rPr>
              <a:t>Managing grazing for habitat goals</a:t>
            </a:r>
            <a:endParaRPr lang="en-US" sz="3600" dirty="0">
              <a:solidFill>
                <a:srgbClr val="FFFFCC"/>
              </a:solidFill>
            </a:endParaRPr>
          </a:p>
        </p:txBody>
      </p:sp>
      <p:pic>
        <p:nvPicPr>
          <p:cNvPr id="2" name="Picture 1"/>
          <p:cNvPicPr>
            <a:picLocks noChangeAspect="1"/>
          </p:cNvPicPr>
          <p:nvPr/>
        </p:nvPicPr>
        <p:blipFill>
          <a:blip r:embed="rId8"/>
          <a:stretch>
            <a:fillRect/>
          </a:stretch>
        </p:blipFill>
        <p:spPr>
          <a:xfrm>
            <a:off x="5436524" y="4011503"/>
            <a:ext cx="3458399" cy="2638424"/>
          </a:xfrm>
          <a:prstGeom prst="rect">
            <a:avLst/>
          </a:prstGeom>
        </p:spPr>
      </p:pic>
    </p:spTree>
    <p:extLst>
      <p:ext uri="{BB962C8B-B14F-4D97-AF65-F5344CB8AC3E}">
        <p14:creationId xmlns:p14="http://schemas.microsoft.com/office/powerpoint/2010/main" val="1665325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14" y="228600"/>
            <a:ext cx="8537171" cy="6400800"/>
          </a:xfrm>
          <a:prstGeom prst="rect">
            <a:avLst/>
          </a:prstGeom>
        </p:spPr>
      </p:pic>
      <p:sp>
        <p:nvSpPr>
          <p:cNvPr id="2" name="Title 1"/>
          <p:cNvSpPr>
            <a:spLocks noGrp="1"/>
          </p:cNvSpPr>
          <p:nvPr>
            <p:ph type="title"/>
          </p:nvPr>
        </p:nvSpPr>
        <p:spPr>
          <a:xfrm>
            <a:off x="224542" y="4419600"/>
            <a:ext cx="8610600" cy="1981200"/>
          </a:xfrm>
        </p:spPr>
        <p:txBody>
          <a:bodyPr/>
          <a:lstStyle/>
          <a:p>
            <a:r>
              <a:rPr lang="en-US" sz="4000" b="1" dirty="0" smtClean="0">
                <a:solidFill>
                  <a:srgbClr val="000000"/>
                </a:solidFill>
                <a:latin typeface="Baskerville Old Face" panose="02020602080505020303" pitchFamily="18" charset="0"/>
              </a:rPr>
              <a:t>Goal: </a:t>
            </a:r>
            <a:r>
              <a:rPr lang="en-US" sz="4000" dirty="0" smtClean="0">
                <a:solidFill>
                  <a:srgbClr val="000000"/>
                </a:solidFill>
                <a:latin typeface="Baskerville Old Face" panose="02020602080505020303" pitchFamily="18" charset="0"/>
              </a:rPr>
              <a:t/>
            </a:r>
            <a:br>
              <a:rPr lang="en-US" sz="4000" dirty="0" smtClean="0">
                <a:solidFill>
                  <a:srgbClr val="000000"/>
                </a:solidFill>
                <a:latin typeface="Baskerville Old Face" panose="02020602080505020303" pitchFamily="18" charset="0"/>
              </a:rPr>
            </a:br>
            <a:r>
              <a:rPr lang="en-US" sz="4000" dirty="0" smtClean="0">
                <a:solidFill>
                  <a:srgbClr val="000000"/>
                </a:solidFill>
                <a:latin typeface="Baskerville Old Face" panose="02020602080505020303" pitchFamily="18" charset="0"/>
              </a:rPr>
              <a:t>Have the right animals at the right place at the right time for the right reasons</a:t>
            </a:r>
            <a:endParaRPr lang="en-US" sz="4000" dirty="0">
              <a:solidFill>
                <a:srgbClr val="000000"/>
              </a:solidFill>
              <a:latin typeface="Baskerville Old Face" panose="02020602080505020303" pitchFamily="18" charset="0"/>
            </a:endParaRPr>
          </a:p>
        </p:txBody>
      </p:sp>
    </p:spTree>
    <p:extLst>
      <p:ext uri="{BB962C8B-B14F-4D97-AF65-F5344CB8AC3E}">
        <p14:creationId xmlns:p14="http://schemas.microsoft.com/office/powerpoint/2010/main" val="2020128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2945" y="152400"/>
            <a:ext cx="8958109" cy="6553200"/>
          </a:xfrm>
          <a:prstGeom prst="rect">
            <a:avLst/>
          </a:prstGeom>
        </p:spPr>
      </p:pic>
      <p:sp>
        <p:nvSpPr>
          <p:cNvPr id="3076" name="Rectangle 2"/>
          <p:cNvSpPr>
            <a:spLocks noGrp="1" noChangeArrowheads="1"/>
          </p:cNvSpPr>
          <p:nvPr>
            <p:ph type="title"/>
          </p:nvPr>
        </p:nvSpPr>
        <p:spPr>
          <a:xfrm>
            <a:off x="791727" y="152400"/>
            <a:ext cx="7772400" cy="1143000"/>
          </a:xfrm>
          <a:noFill/>
        </p:spPr>
        <p:txBody>
          <a:bodyPr lIns="91351" tIns="45676" rIns="91351" bIns="45676"/>
          <a:lstStyle/>
          <a:p>
            <a:r>
              <a:rPr lang="en-US" sz="3600" b="1" dirty="0" smtClean="0"/>
              <a:t>Improving Aquatic Habitat</a:t>
            </a:r>
            <a:endParaRPr lang="en-US" sz="3600" dirty="0" smtClean="0"/>
          </a:p>
        </p:txBody>
      </p:sp>
      <p:graphicFrame>
        <p:nvGraphicFramePr>
          <p:cNvPr id="3074" name="Object 2"/>
          <p:cNvGraphicFramePr>
            <a:graphicFrameLocks noChangeAspect="1"/>
          </p:cNvGraphicFramePr>
          <p:nvPr>
            <p:extLst>
              <p:ext uri="{D42A27DB-BD31-4B8C-83A1-F6EECF244321}">
                <p14:modId xmlns:p14="http://schemas.microsoft.com/office/powerpoint/2010/main" val="4213662540"/>
              </p:ext>
            </p:extLst>
          </p:nvPr>
        </p:nvGraphicFramePr>
        <p:xfrm>
          <a:off x="4876800" y="1905000"/>
          <a:ext cx="4032250" cy="4603750"/>
        </p:xfrm>
        <a:graphic>
          <a:graphicData uri="http://schemas.openxmlformats.org/presentationml/2006/ole">
            <mc:AlternateContent xmlns:mc="http://schemas.openxmlformats.org/markup-compatibility/2006">
              <mc:Choice xmlns:v="urn:schemas-microsoft-com:vml" Requires="v">
                <p:oleObj spid="_x0000_s3084" name="Chart" r:id="rId5" imgW="3667041" imgH="4181349" progId="MSGraph.Chart.8">
                  <p:embed followColorScheme="full"/>
                </p:oleObj>
              </mc:Choice>
              <mc:Fallback>
                <p:oleObj name="Chart" r:id="rId5" imgW="3667041" imgH="4181349" progId="MSGraph.Chart.8">
                  <p:embed followColorScheme="full"/>
                  <p:pic>
                    <p:nvPicPr>
                      <p:cNvPr id="0" name=""/>
                      <p:cNvPicPr>
                        <a:picLocks noChangeAspect="1" noChangeArrowheads="1"/>
                      </p:cNvPicPr>
                      <p:nvPr/>
                    </p:nvPicPr>
                    <p:blipFill>
                      <a:blip r:embed="rId6"/>
                      <a:srcRect/>
                      <a:stretch>
                        <a:fillRect/>
                      </a:stretch>
                    </p:blipFill>
                    <p:spPr bwMode="auto">
                      <a:xfrm>
                        <a:off x="4876800" y="1905000"/>
                        <a:ext cx="4032250" cy="4603750"/>
                      </a:xfrm>
                      <a:prstGeom prst="rect">
                        <a:avLst/>
                      </a:prstGeom>
                      <a:blipFill>
                        <a:blip r:embed="rId7"/>
                        <a:tile tx="0" ty="0" sx="100000" sy="100000" flip="none" algn="tl"/>
                      </a:blipFill>
                      <a:extLst/>
                    </p:spPr>
                  </p:pic>
                </p:oleObj>
              </mc:Fallback>
            </mc:AlternateContent>
          </a:graphicData>
        </a:graphic>
      </p:graphicFrame>
      <p:graphicFrame>
        <p:nvGraphicFramePr>
          <p:cNvPr id="3075" name="Object 3"/>
          <p:cNvGraphicFramePr>
            <a:graphicFrameLocks noChangeAspect="1"/>
          </p:cNvGraphicFramePr>
          <p:nvPr>
            <p:extLst>
              <p:ext uri="{D42A27DB-BD31-4B8C-83A1-F6EECF244321}">
                <p14:modId xmlns:p14="http://schemas.microsoft.com/office/powerpoint/2010/main" val="1611727850"/>
              </p:ext>
            </p:extLst>
          </p:nvPr>
        </p:nvGraphicFramePr>
        <p:xfrm>
          <a:off x="304800" y="1828800"/>
          <a:ext cx="4143375" cy="4730750"/>
        </p:xfrm>
        <a:graphic>
          <a:graphicData uri="http://schemas.openxmlformats.org/presentationml/2006/ole">
            <mc:AlternateContent xmlns:mc="http://schemas.openxmlformats.org/markup-compatibility/2006">
              <mc:Choice xmlns:v="urn:schemas-microsoft-com:vml" Requires="v">
                <p:oleObj spid="_x0000_s3085" name="Microsoft Graph Chart" r:id="rId8" imgW="4286351" imgH="4895983" progId="MSGraph.Chart.8">
                  <p:embed followColorScheme="full"/>
                </p:oleObj>
              </mc:Choice>
              <mc:Fallback>
                <p:oleObj name="Microsoft Graph Chart" r:id="rId8" imgW="4286351" imgH="4895983" progId="MSGraph.Chart.8">
                  <p:embed followColorScheme="full"/>
                  <p:pic>
                    <p:nvPicPr>
                      <p:cNvPr id="0" name=""/>
                      <p:cNvPicPr>
                        <a:picLocks noChangeAspect="1" noChangeArrowheads="1"/>
                      </p:cNvPicPr>
                      <p:nvPr/>
                    </p:nvPicPr>
                    <p:blipFill>
                      <a:blip r:embed="rId9"/>
                      <a:srcRect/>
                      <a:stretch>
                        <a:fillRect/>
                      </a:stretch>
                    </p:blipFill>
                    <p:spPr bwMode="auto">
                      <a:xfrm>
                        <a:off x="304800" y="1828800"/>
                        <a:ext cx="4143375" cy="4730750"/>
                      </a:xfrm>
                      <a:prstGeom prst="rect">
                        <a:avLst/>
                      </a:prstGeom>
                      <a:blipFill>
                        <a:blip r:embed="rId7"/>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39157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
          <p:cNvPicPr>
            <a:picLocks noChangeAspect="1" noChangeArrowheads="1"/>
          </p:cNvPicPr>
          <p:nvPr/>
        </p:nvPicPr>
        <p:blipFill>
          <a:blip r:embed="rId3" cstate="print">
            <a:lum bright="18000"/>
          </a:blip>
          <a:srcRect/>
          <a:stretch>
            <a:fillRect/>
          </a:stretch>
        </p:blipFill>
        <p:spPr bwMode="auto">
          <a:xfrm>
            <a:off x="228600" y="1219200"/>
            <a:ext cx="3497263" cy="5267325"/>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5562600" y="1447800"/>
            <a:ext cx="3330575" cy="5164138"/>
          </a:xfrm>
          <a:prstGeom prst="rect">
            <a:avLst/>
          </a:prstGeom>
          <a:noFill/>
          <a:ln w="9525">
            <a:noFill/>
            <a:miter lim="800000"/>
            <a:headEnd/>
            <a:tailEnd/>
          </a:ln>
        </p:spPr>
      </p:pic>
      <p:sp>
        <p:nvSpPr>
          <p:cNvPr id="25604" name="Rectangle 4"/>
          <p:cNvSpPr>
            <a:spLocks noGrp="1" noChangeArrowheads="1"/>
          </p:cNvSpPr>
          <p:nvPr>
            <p:ph type="title"/>
          </p:nvPr>
        </p:nvSpPr>
        <p:spPr>
          <a:xfrm>
            <a:off x="228600" y="228600"/>
            <a:ext cx="8382000" cy="609600"/>
          </a:xfrm>
        </p:spPr>
        <p:txBody>
          <a:bodyPr>
            <a:normAutofit fontScale="90000"/>
          </a:bodyPr>
          <a:lstStyle/>
          <a:p>
            <a:pPr algn="l"/>
            <a:r>
              <a:rPr lang="en-US" sz="3600" smtClean="0"/>
              <a:t>Aquatic Habitat &amp; Bank Stability</a:t>
            </a:r>
          </a:p>
        </p:txBody>
      </p:sp>
      <p:pic>
        <p:nvPicPr>
          <p:cNvPr id="25605" name="Picture 5"/>
          <p:cNvPicPr>
            <a:picLocks noChangeAspect="1" noChangeArrowheads="1"/>
          </p:cNvPicPr>
          <p:nvPr/>
        </p:nvPicPr>
        <p:blipFill>
          <a:blip r:embed="rId5" cstate="print"/>
          <a:srcRect/>
          <a:stretch>
            <a:fillRect/>
          </a:stretch>
        </p:blipFill>
        <p:spPr bwMode="auto">
          <a:xfrm>
            <a:off x="1295400" y="990600"/>
            <a:ext cx="3810000" cy="2138363"/>
          </a:xfrm>
          <a:prstGeom prst="rect">
            <a:avLst/>
          </a:prstGeom>
          <a:noFill/>
          <a:ln w="9525">
            <a:noFill/>
            <a:miter lim="800000"/>
            <a:headEnd/>
            <a:tailEnd/>
          </a:ln>
        </p:spPr>
      </p:pic>
      <p:sp>
        <p:nvSpPr>
          <p:cNvPr id="25606" name="Text Box 6"/>
          <p:cNvSpPr txBox="1">
            <a:spLocks noChangeArrowheads="1"/>
          </p:cNvSpPr>
          <p:nvPr/>
        </p:nvSpPr>
        <p:spPr bwMode="auto">
          <a:xfrm>
            <a:off x="1905000" y="1066800"/>
            <a:ext cx="2368550" cy="366713"/>
          </a:xfrm>
          <a:prstGeom prst="rect">
            <a:avLst/>
          </a:prstGeom>
          <a:noFill/>
          <a:ln w="9525">
            <a:noFill/>
            <a:miter lim="800000"/>
            <a:headEnd/>
            <a:tailEnd/>
          </a:ln>
        </p:spPr>
        <p:txBody>
          <a:bodyPr wrap="none">
            <a:spAutoFit/>
          </a:bodyPr>
          <a:lstStyle/>
          <a:p>
            <a:r>
              <a:rPr lang="en-US" sz="1800" b="1">
                <a:solidFill>
                  <a:srgbClr val="003300"/>
                </a:solidFill>
              </a:rPr>
              <a:t>Continuous Grazing</a:t>
            </a:r>
          </a:p>
        </p:txBody>
      </p:sp>
      <p:sp>
        <p:nvSpPr>
          <p:cNvPr id="25607" name="Text Box 7"/>
          <p:cNvSpPr txBox="1">
            <a:spLocks noChangeArrowheads="1"/>
          </p:cNvSpPr>
          <p:nvPr/>
        </p:nvSpPr>
        <p:spPr bwMode="auto">
          <a:xfrm>
            <a:off x="5638800" y="1600200"/>
            <a:ext cx="2216150" cy="366713"/>
          </a:xfrm>
          <a:prstGeom prst="rect">
            <a:avLst/>
          </a:prstGeom>
          <a:noFill/>
          <a:ln w="9525">
            <a:noFill/>
            <a:miter lim="800000"/>
            <a:headEnd/>
            <a:tailEnd/>
          </a:ln>
        </p:spPr>
        <p:txBody>
          <a:bodyPr wrap="none">
            <a:spAutoFit/>
          </a:bodyPr>
          <a:lstStyle/>
          <a:p>
            <a:r>
              <a:rPr lang="en-US" sz="1800" b="1">
                <a:solidFill>
                  <a:srgbClr val="003300"/>
                </a:solidFill>
              </a:rPr>
              <a:t>Rotational Grazing</a:t>
            </a:r>
          </a:p>
        </p:txBody>
      </p:sp>
      <p:sp>
        <p:nvSpPr>
          <p:cNvPr id="2" name="TextBox 1"/>
          <p:cNvSpPr txBox="1"/>
          <p:nvPr/>
        </p:nvSpPr>
        <p:spPr>
          <a:xfrm>
            <a:off x="3793750" y="4036378"/>
            <a:ext cx="1585690" cy="1384995"/>
          </a:xfrm>
          <a:prstGeom prst="rect">
            <a:avLst/>
          </a:prstGeom>
          <a:noFill/>
        </p:spPr>
        <p:txBody>
          <a:bodyPr wrap="none" rtlCol="0">
            <a:spAutoFit/>
          </a:bodyPr>
          <a:lstStyle/>
          <a:p>
            <a:pPr algn="ctr"/>
            <a:r>
              <a:rPr lang="en-US" sz="2800" dirty="0" smtClean="0"/>
              <a:t>Rotation</a:t>
            </a:r>
          </a:p>
          <a:p>
            <a:pPr algn="ctr"/>
            <a:r>
              <a:rPr lang="en-US" sz="2800" dirty="0" smtClean="0"/>
              <a:t>Residual</a:t>
            </a:r>
          </a:p>
          <a:p>
            <a:pPr algn="ctr"/>
            <a:r>
              <a:rPr lang="en-US" sz="2800" dirty="0" smtClean="0"/>
              <a:t>Rest</a:t>
            </a:r>
            <a:endParaRPr lang="en-US" sz="2800" dirty="0"/>
          </a:p>
        </p:txBody>
      </p:sp>
    </p:spTree>
    <p:extLst>
      <p:ext uri="{BB962C8B-B14F-4D97-AF65-F5344CB8AC3E}">
        <p14:creationId xmlns:p14="http://schemas.microsoft.com/office/powerpoint/2010/main" val="19900545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95300" y="228600"/>
            <a:ext cx="7772400" cy="838200"/>
          </a:xfrm>
        </p:spPr>
        <p:txBody>
          <a:bodyPr/>
          <a:lstStyle/>
          <a:p>
            <a:pPr eaLnBrk="1" hangingPunct="1"/>
            <a:r>
              <a:rPr lang="en-US" altLang="en-US" b="1" smtClean="0"/>
              <a:t>STREAM CROSSINGS</a:t>
            </a:r>
            <a:endParaRPr lang="en-US" altLang="en-US" smtClean="0"/>
          </a:p>
        </p:txBody>
      </p:sp>
      <p:sp>
        <p:nvSpPr>
          <p:cNvPr id="86019" name="Rectangle 3"/>
          <p:cNvSpPr>
            <a:spLocks noGrp="1" noChangeArrowheads="1"/>
          </p:cNvSpPr>
          <p:nvPr>
            <p:ph type="body" idx="1"/>
          </p:nvPr>
        </p:nvSpPr>
        <p:spPr>
          <a:xfrm>
            <a:off x="533400" y="1066800"/>
            <a:ext cx="7772400" cy="1447800"/>
          </a:xfrm>
        </p:spPr>
        <p:txBody>
          <a:bodyPr/>
          <a:lstStyle/>
          <a:p>
            <a:pPr algn="ctr" eaLnBrk="1" hangingPunct="1">
              <a:buFont typeface="Wingdings" pitchFamily="2" charset="2"/>
              <a:buNone/>
            </a:pPr>
            <a:r>
              <a:rPr lang="en-US" altLang="en-US" b="1" dirty="0" smtClean="0"/>
              <a:t>Constructed crossings allow animals safe access to water and protect </a:t>
            </a:r>
            <a:r>
              <a:rPr lang="en-US" altLang="en-US" b="1" dirty="0" err="1" smtClean="0"/>
              <a:t>streambanks</a:t>
            </a:r>
            <a:r>
              <a:rPr lang="en-US" altLang="en-US" b="1" dirty="0" smtClean="0"/>
              <a:t> </a:t>
            </a:r>
          </a:p>
          <a:p>
            <a:pPr eaLnBrk="1" hangingPunct="1">
              <a:buFont typeface="Wingdings" pitchFamily="2" charset="2"/>
              <a:buChar char="ý"/>
            </a:pPr>
            <a:endParaRPr lang="en-US" altLang="en-US" sz="2400" dirty="0" smtClean="0"/>
          </a:p>
          <a:p>
            <a:pPr eaLnBrk="1" hangingPunct="1">
              <a:buFont typeface="Wingdings" pitchFamily="2" charset="2"/>
              <a:buChar char="ý"/>
            </a:pPr>
            <a:endParaRPr lang="en-US" altLang="en-US" sz="2400" dirty="0" smtClean="0"/>
          </a:p>
          <a:p>
            <a:pPr eaLnBrk="1" hangingPunct="1">
              <a:buFont typeface="Wingdings" pitchFamily="2" charset="2"/>
              <a:buChar char="ý"/>
            </a:pPr>
            <a:endParaRPr lang="en-US" altLang="en-US" sz="2400" dirty="0" smtClean="0"/>
          </a:p>
          <a:p>
            <a:pPr eaLnBrk="1" hangingPunct="1">
              <a:buFont typeface="Wingdings" pitchFamily="2" charset="2"/>
              <a:buChar char="ý"/>
            </a:pPr>
            <a:endParaRPr lang="en-US" altLang="en-US" sz="2400" dirty="0" smtClean="0"/>
          </a:p>
          <a:p>
            <a:pPr eaLnBrk="1" hangingPunct="1">
              <a:buFont typeface="Wingdings" pitchFamily="2" charset="2"/>
              <a:buChar char="ý"/>
            </a:pPr>
            <a:endParaRPr lang="en-US" altLang="en-US" sz="2400" dirty="0" smtClean="0"/>
          </a:p>
          <a:p>
            <a:pPr eaLnBrk="1" hangingPunct="1">
              <a:buFont typeface="Wingdings" pitchFamily="2" charset="2"/>
              <a:buChar char="ý"/>
            </a:pPr>
            <a:endParaRPr lang="en-US" altLang="en-US" sz="2400" dirty="0" smtClean="0"/>
          </a:p>
        </p:txBody>
      </p:sp>
      <p:pic>
        <p:nvPicPr>
          <p:cNvPr id="187396" name="Picture 7" descr="ryans stream crossing"/>
          <p:cNvPicPr>
            <a:picLocks noChangeAspect="1" noChangeArrowheads="1"/>
          </p:cNvPicPr>
          <p:nvPr/>
        </p:nvPicPr>
        <p:blipFill>
          <a:blip r:embed="rId3" cstate="print">
            <a:lum contrast="52000"/>
            <a:extLst>
              <a:ext uri="{28A0092B-C50C-407E-A947-70E740481C1C}">
                <a14:useLocalDpi xmlns:a14="http://schemas.microsoft.com/office/drawing/2010/main" val="0"/>
              </a:ext>
            </a:extLst>
          </a:blip>
          <a:srcRect/>
          <a:stretch>
            <a:fillRect/>
          </a:stretch>
        </p:blipFill>
        <p:spPr bwMode="auto">
          <a:xfrm>
            <a:off x="2971800" y="2438400"/>
            <a:ext cx="59436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381000" y="2971800"/>
            <a:ext cx="3886200" cy="284184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US" altLang="en-US" sz="2800" dirty="0" smtClean="0">
                <a:solidFill>
                  <a:prstClr val="black"/>
                </a:solidFill>
              </a:rPr>
              <a:t>Place where animals like to cross.</a:t>
            </a:r>
          </a:p>
          <a:p>
            <a:pPr eaLnBrk="1" hangingPunct="1">
              <a:lnSpc>
                <a:spcPct val="90000"/>
              </a:lnSpc>
            </a:pPr>
            <a:r>
              <a:rPr lang="en-US" altLang="en-US" sz="2800" dirty="0" smtClean="0">
                <a:solidFill>
                  <a:prstClr val="black"/>
                </a:solidFill>
              </a:rPr>
              <a:t>Use gravel, geotextile, or cement, depending on conditions.</a:t>
            </a:r>
          </a:p>
          <a:p>
            <a:pPr eaLnBrk="1" hangingPunct="1">
              <a:lnSpc>
                <a:spcPct val="90000"/>
              </a:lnSpc>
            </a:pPr>
            <a:r>
              <a:rPr lang="en-US" altLang="en-US" sz="2800" dirty="0" smtClean="0">
                <a:solidFill>
                  <a:prstClr val="black"/>
                </a:solidFill>
              </a:rPr>
              <a:t>Use 1.5” rock.</a:t>
            </a:r>
          </a:p>
        </p:txBody>
      </p:sp>
    </p:spTree>
    <p:extLst>
      <p:ext uri="{BB962C8B-B14F-4D97-AF65-F5344CB8AC3E}">
        <p14:creationId xmlns:p14="http://schemas.microsoft.com/office/powerpoint/2010/main" val="2864398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mtClean="0">
                <a:solidFill>
                  <a:srgbClr val="919671"/>
                </a:solidFill>
              </a:rPr>
              <a:t>Your Starting Screen</a:t>
            </a:r>
          </a:p>
        </p:txBody>
      </p:sp>
      <p:pic>
        <p:nvPicPr>
          <p:cNvPr id="44035" name="Content Placeholder 3" descr="displayed_control_panel.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2171700" y="1676409"/>
            <a:ext cx="4722814" cy="3375025"/>
          </a:xfrm>
        </p:spPr>
      </p:pic>
      <p:grpSp>
        <p:nvGrpSpPr>
          <p:cNvPr id="2" name="Group 15"/>
          <p:cNvGrpSpPr>
            <a:grpSpLocks/>
          </p:cNvGrpSpPr>
          <p:nvPr/>
        </p:nvGrpSpPr>
        <p:grpSpPr bwMode="auto">
          <a:xfrm>
            <a:off x="4949825" y="1676406"/>
            <a:ext cx="3240088" cy="4083627"/>
            <a:chOff x="5105400" y="1447800"/>
            <a:chExt cx="4092153" cy="5157477"/>
          </a:xfrm>
        </p:grpSpPr>
        <p:sp>
          <p:nvSpPr>
            <p:cNvPr id="7" name="Rounded Rectangle 6"/>
            <p:cNvSpPr/>
            <p:nvPr/>
          </p:nvSpPr>
          <p:spPr>
            <a:xfrm>
              <a:off x="5791101" y="1447800"/>
              <a:ext cx="1752347" cy="3811426"/>
            </a:xfrm>
            <a:prstGeom prst="roundRect">
              <a:avLst/>
            </a:prstGeom>
            <a:solidFill>
              <a:srgbClr val="4F81B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white"/>
                </a:solidFill>
              </a:endParaRPr>
            </a:p>
          </p:txBody>
        </p:sp>
        <p:sp>
          <p:nvSpPr>
            <p:cNvPr id="44042" name="TextBox 7"/>
            <p:cNvSpPr txBox="1">
              <a:spLocks noChangeArrowheads="1"/>
            </p:cNvSpPr>
            <p:nvPr/>
          </p:nvSpPr>
          <p:spPr bwMode="auto">
            <a:xfrm>
              <a:off x="5105400" y="5866727"/>
              <a:ext cx="2994720" cy="7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3200" b="1">
                  <a:solidFill>
                    <a:srgbClr val="000000"/>
                  </a:solidFill>
                  <a:latin typeface="Arial Narrow" pitchFamily="34" charset="0"/>
                  <a:ea typeface="ＭＳ Ｐゴシック" pitchFamily="34" charset="-128"/>
                  <a:cs typeface="Arial" charset="0"/>
                </a:rPr>
                <a:t>Control Panel</a:t>
              </a:r>
            </a:p>
          </p:txBody>
        </p:sp>
        <p:sp>
          <p:nvSpPr>
            <p:cNvPr id="12" name="Curved Right Arrow 11"/>
            <p:cNvSpPr/>
            <p:nvPr/>
          </p:nvSpPr>
          <p:spPr>
            <a:xfrm rot="10399822">
              <a:off x="7978529" y="3143994"/>
              <a:ext cx="1219024" cy="3079615"/>
            </a:xfrm>
            <a:prstGeom prst="curvedRightArrow">
              <a:avLst>
                <a:gd name="adj1" fmla="val 25000"/>
                <a:gd name="adj2" fmla="val 4801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black"/>
                </a:solidFill>
              </a:endParaRPr>
            </a:p>
          </p:txBody>
        </p:sp>
      </p:grpSp>
      <p:grpSp>
        <p:nvGrpSpPr>
          <p:cNvPr id="3" name="Group 17"/>
          <p:cNvGrpSpPr>
            <a:grpSpLocks/>
          </p:cNvGrpSpPr>
          <p:nvPr/>
        </p:nvGrpSpPr>
        <p:grpSpPr bwMode="auto">
          <a:xfrm>
            <a:off x="854079" y="1676403"/>
            <a:ext cx="4395788" cy="4075689"/>
            <a:chOff x="89134" y="1542223"/>
            <a:chExt cx="5445211" cy="5050333"/>
          </a:xfrm>
        </p:grpSpPr>
        <p:sp>
          <p:nvSpPr>
            <p:cNvPr id="44038" name="TextBox 8"/>
            <p:cNvSpPr txBox="1">
              <a:spLocks noChangeArrowheads="1"/>
            </p:cNvSpPr>
            <p:nvPr/>
          </p:nvSpPr>
          <p:spPr bwMode="auto">
            <a:xfrm>
              <a:off x="1752784" y="5867940"/>
              <a:ext cx="2754555" cy="72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3200" b="1">
                  <a:solidFill>
                    <a:srgbClr val="000000"/>
                  </a:solidFill>
                  <a:latin typeface="Arial Narrow" pitchFamily="34" charset="0"/>
                  <a:ea typeface="ＭＳ Ｐゴシック" pitchFamily="34" charset="-128"/>
                  <a:cs typeface="Arial" charset="0"/>
                </a:rPr>
                <a:t>Presentation</a:t>
              </a:r>
            </a:p>
          </p:txBody>
        </p:sp>
        <p:sp>
          <p:nvSpPr>
            <p:cNvPr id="15" name="Curved Left Arrow 14"/>
            <p:cNvSpPr/>
            <p:nvPr/>
          </p:nvSpPr>
          <p:spPr>
            <a:xfrm rot="10800000">
              <a:off x="89134" y="2590703"/>
              <a:ext cx="1447337" cy="3733609"/>
            </a:xfrm>
            <a:prstGeom prst="curved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black"/>
                </a:solidFill>
              </a:endParaRPr>
            </a:p>
          </p:txBody>
        </p:sp>
        <p:sp>
          <p:nvSpPr>
            <p:cNvPr id="17" name="Rounded Rectangle 16"/>
            <p:cNvSpPr/>
            <p:nvPr/>
          </p:nvSpPr>
          <p:spPr>
            <a:xfrm>
              <a:off x="1676092" y="1542223"/>
              <a:ext cx="3858253" cy="3304775"/>
            </a:xfrm>
            <a:prstGeom prst="roundRect">
              <a:avLst/>
            </a:prstGeom>
            <a:solidFill>
              <a:schemeClr val="accent3">
                <a:alpha val="27059"/>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white"/>
                </a:solidFill>
              </a:endParaRPr>
            </a:p>
          </p:txBody>
        </p:sp>
      </p:grpSp>
    </p:spTree>
    <p:extLst>
      <p:ext uri="{BB962C8B-B14F-4D97-AF65-F5344CB8AC3E}">
        <p14:creationId xmlns:p14="http://schemas.microsoft.com/office/powerpoint/2010/main" val="403709172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6" name="Rectangle 12"/>
          <p:cNvSpPr>
            <a:spLocks noChangeArrowheads="1"/>
          </p:cNvSpPr>
          <p:nvPr/>
        </p:nvSpPr>
        <p:spPr bwMode="auto">
          <a:xfrm>
            <a:off x="4495800" y="1524000"/>
            <a:ext cx="4267200" cy="4343400"/>
          </a:xfrm>
          <a:prstGeom prst="rect">
            <a:avLst/>
          </a:prstGeom>
          <a:solidFill>
            <a:srgbClr val="009900"/>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33" name="Rectangle 9"/>
          <p:cNvSpPr>
            <a:spLocks noChangeArrowheads="1"/>
          </p:cNvSpPr>
          <p:nvPr/>
        </p:nvSpPr>
        <p:spPr bwMode="auto">
          <a:xfrm>
            <a:off x="457200" y="1524000"/>
            <a:ext cx="3429000" cy="4343400"/>
          </a:xfrm>
          <a:prstGeom prst="rect">
            <a:avLst/>
          </a:prstGeom>
          <a:solidFill>
            <a:srgbClr val="009900"/>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26" name="Rectangle 2"/>
          <p:cNvSpPr>
            <a:spLocks noGrp="1" noChangeArrowheads="1"/>
          </p:cNvSpPr>
          <p:nvPr>
            <p:ph type="title"/>
          </p:nvPr>
        </p:nvSpPr>
        <p:spPr>
          <a:xfrm>
            <a:off x="762000" y="228600"/>
            <a:ext cx="7772400" cy="609600"/>
          </a:xfrm>
        </p:spPr>
        <p:txBody>
          <a:bodyPr>
            <a:normAutofit fontScale="90000"/>
          </a:bodyPr>
          <a:lstStyle/>
          <a:p>
            <a:r>
              <a:rPr lang="en-US" altLang="en-US" dirty="0" smtClean="0"/>
              <a:t>Managing Riparian Pastures</a:t>
            </a:r>
            <a:endParaRPr lang="en-US" altLang="en-US" dirty="0"/>
          </a:p>
        </p:txBody>
      </p:sp>
      <p:sp>
        <p:nvSpPr>
          <p:cNvPr id="129030" name="Freeform 6"/>
          <p:cNvSpPr>
            <a:spLocks/>
          </p:cNvSpPr>
          <p:nvPr/>
        </p:nvSpPr>
        <p:spPr bwMode="auto">
          <a:xfrm>
            <a:off x="762000" y="990600"/>
            <a:ext cx="1981200" cy="5181600"/>
          </a:xfrm>
          <a:custGeom>
            <a:avLst/>
            <a:gdLst>
              <a:gd name="T0" fmla="*/ 0 w 1248"/>
              <a:gd name="T1" fmla="*/ 56 h 2744"/>
              <a:gd name="T2" fmla="*/ 576 w 1248"/>
              <a:gd name="T3" fmla="*/ 104 h 2744"/>
              <a:gd name="T4" fmla="*/ 576 w 1248"/>
              <a:gd name="T5" fmla="*/ 680 h 2744"/>
              <a:gd name="T6" fmla="*/ 336 w 1248"/>
              <a:gd name="T7" fmla="*/ 1256 h 2744"/>
              <a:gd name="T8" fmla="*/ 1104 w 1248"/>
              <a:gd name="T9" fmla="*/ 1736 h 2744"/>
              <a:gd name="T10" fmla="*/ 1200 w 1248"/>
              <a:gd name="T11" fmla="*/ 2120 h 2744"/>
              <a:gd name="T12" fmla="*/ 960 w 1248"/>
              <a:gd name="T13" fmla="*/ 2552 h 2744"/>
              <a:gd name="T14" fmla="*/ 960 w 1248"/>
              <a:gd name="T15" fmla="*/ 2744 h 27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8" h="2744">
                <a:moveTo>
                  <a:pt x="0" y="56"/>
                </a:moveTo>
                <a:cubicBezTo>
                  <a:pt x="240" y="28"/>
                  <a:pt x="480" y="0"/>
                  <a:pt x="576" y="104"/>
                </a:cubicBezTo>
                <a:cubicBezTo>
                  <a:pt x="672" y="208"/>
                  <a:pt x="616" y="488"/>
                  <a:pt x="576" y="680"/>
                </a:cubicBezTo>
                <a:cubicBezTo>
                  <a:pt x="536" y="872"/>
                  <a:pt x="248" y="1080"/>
                  <a:pt x="336" y="1256"/>
                </a:cubicBezTo>
                <a:cubicBezTo>
                  <a:pt x="424" y="1432"/>
                  <a:pt x="960" y="1592"/>
                  <a:pt x="1104" y="1736"/>
                </a:cubicBezTo>
                <a:cubicBezTo>
                  <a:pt x="1248" y="1880"/>
                  <a:pt x="1224" y="1984"/>
                  <a:pt x="1200" y="2120"/>
                </a:cubicBezTo>
                <a:cubicBezTo>
                  <a:pt x="1176" y="2256"/>
                  <a:pt x="1000" y="2448"/>
                  <a:pt x="960" y="2552"/>
                </a:cubicBezTo>
                <a:cubicBezTo>
                  <a:pt x="920" y="2656"/>
                  <a:pt x="960" y="2712"/>
                  <a:pt x="960" y="2744"/>
                </a:cubicBezTo>
              </a:path>
            </a:pathLst>
          </a:custGeom>
          <a:noFill/>
          <a:ln w="762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1" name="Freeform 7"/>
          <p:cNvSpPr>
            <a:spLocks/>
          </p:cNvSpPr>
          <p:nvPr/>
        </p:nvSpPr>
        <p:spPr bwMode="auto">
          <a:xfrm flipH="1">
            <a:off x="5486400" y="1143000"/>
            <a:ext cx="1981200" cy="5194300"/>
          </a:xfrm>
          <a:custGeom>
            <a:avLst/>
            <a:gdLst>
              <a:gd name="T0" fmla="*/ 0 w 1248"/>
              <a:gd name="T1" fmla="*/ 56 h 2744"/>
              <a:gd name="T2" fmla="*/ 576 w 1248"/>
              <a:gd name="T3" fmla="*/ 104 h 2744"/>
              <a:gd name="T4" fmla="*/ 576 w 1248"/>
              <a:gd name="T5" fmla="*/ 680 h 2744"/>
              <a:gd name="T6" fmla="*/ 336 w 1248"/>
              <a:gd name="T7" fmla="*/ 1256 h 2744"/>
              <a:gd name="T8" fmla="*/ 1104 w 1248"/>
              <a:gd name="T9" fmla="*/ 1736 h 2744"/>
              <a:gd name="T10" fmla="*/ 1200 w 1248"/>
              <a:gd name="T11" fmla="*/ 2120 h 2744"/>
              <a:gd name="T12" fmla="*/ 960 w 1248"/>
              <a:gd name="T13" fmla="*/ 2552 h 2744"/>
              <a:gd name="T14" fmla="*/ 960 w 1248"/>
              <a:gd name="T15" fmla="*/ 2744 h 27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8" h="2744">
                <a:moveTo>
                  <a:pt x="0" y="56"/>
                </a:moveTo>
                <a:cubicBezTo>
                  <a:pt x="240" y="28"/>
                  <a:pt x="480" y="0"/>
                  <a:pt x="576" y="104"/>
                </a:cubicBezTo>
                <a:cubicBezTo>
                  <a:pt x="672" y="208"/>
                  <a:pt x="616" y="488"/>
                  <a:pt x="576" y="680"/>
                </a:cubicBezTo>
                <a:cubicBezTo>
                  <a:pt x="536" y="872"/>
                  <a:pt x="248" y="1080"/>
                  <a:pt x="336" y="1256"/>
                </a:cubicBezTo>
                <a:cubicBezTo>
                  <a:pt x="424" y="1432"/>
                  <a:pt x="960" y="1592"/>
                  <a:pt x="1104" y="1736"/>
                </a:cubicBezTo>
                <a:cubicBezTo>
                  <a:pt x="1248" y="1880"/>
                  <a:pt x="1224" y="1984"/>
                  <a:pt x="1200" y="2120"/>
                </a:cubicBezTo>
                <a:cubicBezTo>
                  <a:pt x="1176" y="2256"/>
                  <a:pt x="1000" y="2448"/>
                  <a:pt x="960" y="2552"/>
                </a:cubicBezTo>
                <a:cubicBezTo>
                  <a:pt x="920" y="2656"/>
                  <a:pt x="960" y="2712"/>
                  <a:pt x="960" y="2744"/>
                </a:cubicBezTo>
              </a:path>
            </a:pathLst>
          </a:custGeom>
          <a:noFill/>
          <a:ln w="762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4" name="Line 10"/>
          <p:cNvSpPr>
            <a:spLocks noChangeShapeType="1"/>
          </p:cNvSpPr>
          <p:nvPr/>
        </p:nvSpPr>
        <p:spPr bwMode="auto">
          <a:xfrm>
            <a:off x="457200" y="25146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5" name="Line 11"/>
          <p:cNvSpPr>
            <a:spLocks noChangeShapeType="1"/>
          </p:cNvSpPr>
          <p:nvPr/>
        </p:nvSpPr>
        <p:spPr bwMode="auto">
          <a:xfrm>
            <a:off x="457200" y="38862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9" name="Line 15"/>
          <p:cNvSpPr>
            <a:spLocks noChangeShapeType="1"/>
          </p:cNvSpPr>
          <p:nvPr/>
        </p:nvSpPr>
        <p:spPr bwMode="auto">
          <a:xfrm>
            <a:off x="457200" y="4876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0" name="Freeform 16"/>
          <p:cNvSpPr>
            <a:spLocks/>
          </p:cNvSpPr>
          <p:nvPr/>
        </p:nvSpPr>
        <p:spPr bwMode="auto">
          <a:xfrm>
            <a:off x="5105400" y="1524000"/>
            <a:ext cx="2819400" cy="4343400"/>
          </a:xfrm>
          <a:custGeom>
            <a:avLst/>
            <a:gdLst>
              <a:gd name="T0" fmla="*/ 432 w 1776"/>
              <a:gd name="T1" fmla="*/ 0 h 2736"/>
              <a:gd name="T2" fmla="*/ 0 w 1776"/>
              <a:gd name="T3" fmla="*/ 1392 h 2736"/>
              <a:gd name="T4" fmla="*/ 96 w 1776"/>
              <a:gd name="T5" fmla="*/ 2736 h 2736"/>
              <a:gd name="T6" fmla="*/ 1104 w 1776"/>
              <a:gd name="T7" fmla="*/ 2736 h 2736"/>
              <a:gd name="T8" fmla="*/ 1104 w 1776"/>
              <a:gd name="T9" fmla="*/ 1872 h 2736"/>
              <a:gd name="T10" fmla="*/ 1776 w 1776"/>
              <a:gd name="T11" fmla="*/ 1152 h 2736"/>
              <a:gd name="T12" fmla="*/ 1488 w 1776"/>
              <a:gd name="T13" fmla="*/ 0 h 2736"/>
              <a:gd name="T14" fmla="*/ 432 w 1776"/>
              <a:gd name="T15" fmla="*/ 0 h 2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6" h="2736">
                <a:moveTo>
                  <a:pt x="432" y="0"/>
                </a:moveTo>
                <a:lnTo>
                  <a:pt x="0" y="1392"/>
                </a:lnTo>
                <a:lnTo>
                  <a:pt x="96" y="2736"/>
                </a:lnTo>
                <a:lnTo>
                  <a:pt x="1104" y="2736"/>
                </a:lnTo>
                <a:lnTo>
                  <a:pt x="1104" y="1872"/>
                </a:lnTo>
                <a:lnTo>
                  <a:pt x="1776" y="1152"/>
                </a:lnTo>
                <a:lnTo>
                  <a:pt x="1488" y="0"/>
                </a:lnTo>
                <a:lnTo>
                  <a:pt x="43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1" name="Line 17"/>
          <p:cNvSpPr>
            <a:spLocks noChangeShapeType="1"/>
          </p:cNvSpPr>
          <p:nvPr/>
        </p:nvSpPr>
        <p:spPr bwMode="auto">
          <a:xfrm>
            <a:off x="5410200" y="2819400"/>
            <a:ext cx="1447800" cy="167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2" name="Line 18"/>
          <p:cNvSpPr>
            <a:spLocks noChangeShapeType="1"/>
          </p:cNvSpPr>
          <p:nvPr/>
        </p:nvSpPr>
        <p:spPr bwMode="auto">
          <a:xfrm>
            <a:off x="7924800" y="33528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43" name="Line 19"/>
          <p:cNvSpPr>
            <a:spLocks noChangeShapeType="1"/>
          </p:cNvSpPr>
          <p:nvPr/>
        </p:nvSpPr>
        <p:spPr bwMode="auto">
          <a:xfrm flipH="1">
            <a:off x="44958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8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2072" y="1143001"/>
            <a:ext cx="3242928" cy="215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3475282" y="4945662"/>
            <a:ext cx="1583836" cy="1583836"/>
          </a:xfrm>
          <a:prstGeom prst="rect">
            <a:avLst/>
          </a:prstGeom>
        </p:spPr>
      </p:pic>
      <p:pic>
        <p:nvPicPr>
          <p:cNvPr id="4" name="Picture 3"/>
          <p:cNvPicPr>
            <a:picLocks noChangeAspect="1"/>
          </p:cNvPicPr>
          <p:nvPr/>
        </p:nvPicPr>
        <p:blipFill>
          <a:blip r:embed="rId5"/>
          <a:stretch>
            <a:fillRect/>
          </a:stretch>
        </p:blipFill>
        <p:spPr>
          <a:xfrm>
            <a:off x="6691167" y="4818519"/>
            <a:ext cx="2289349" cy="1719292"/>
          </a:xfrm>
          <a:prstGeom prst="rect">
            <a:avLst/>
          </a:prstGeom>
        </p:spPr>
      </p:pic>
      <p:pic>
        <p:nvPicPr>
          <p:cNvPr id="5" name="Picture 4"/>
          <p:cNvPicPr>
            <a:picLocks noChangeAspect="1"/>
          </p:cNvPicPr>
          <p:nvPr/>
        </p:nvPicPr>
        <p:blipFill>
          <a:blip r:embed="rId6"/>
          <a:stretch>
            <a:fillRect/>
          </a:stretch>
        </p:blipFill>
        <p:spPr>
          <a:xfrm>
            <a:off x="258806" y="4114800"/>
            <a:ext cx="1720582" cy="2590800"/>
          </a:xfrm>
          <a:prstGeom prst="rect">
            <a:avLst/>
          </a:prstGeom>
        </p:spPr>
      </p:pic>
    </p:spTree>
    <p:extLst>
      <p:ext uri="{BB962C8B-B14F-4D97-AF65-F5344CB8AC3E}">
        <p14:creationId xmlns:p14="http://schemas.microsoft.com/office/powerpoint/2010/main" val="21283166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9" name="Picture 5" descr="ungrazedleftgrazedright"/>
          <p:cNvPicPr>
            <a:picLocks noChangeAspect="1" noChangeArrowheads="1"/>
          </p:cNvPicPr>
          <p:nvPr/>
        </p:nvPicPr>
        <p:blipFill>
          <a:blip r:embed="rId4" cstate="print"/>
          <a:srcRect/>
          <a:stretch>
            <a:fillRect/>
          </a:stretch>
        </p:blipFill>
        <p:spPr bwMode="auto">
          <a:xfrm>
            <a:off x="5715000" y="228600"/>
            <a:ext cx="3048000" cy="2286000"/>
          </a:xfrm>
          <a:prstGeom prst="rect">
            <a:avLst/>
          </a:prstGeom>
          <a:noFill/>
        </p:spPr>
      </p:pic>
      <p:sp>
        <p:nvSpPr>
          <p:cNvPr id="507906" name="Rectangle 2"/>
          <p:cNvSpPr>
            <a:spLocks noGrp="1" noChangeArrowheads="1"/>
          </p:cNvSpPr>
          <p:nvPr>
            <p:ph type="title"/>
          </p:nvPr>
        </p:nvSpPr>
        <p:spPr>
          <a:xfrm>
            <a:off x="381000" y="228600"/>
            <a:ext cx="6553200" cy="1676400"/>
          </a:xfrm>
        </p:spPr>
        <p:txBody>
          <a:bodyPr/>
          <a:lstStyle/>
          <a:p>
            <a:pPr algn="l"/>
            <a:r>
              <a:rPr lang="en-US" sz="3600" dirty="0" smtClean="0"/>
              <a:t>Vegetation management goals:</a:t>
            </a:r>
            <a:br>
              <a:rPr lang="en-US" sz="3600" dirty="0" smtClean="0"/>
            </a:br>
            <a:r>
              <a:rPr lang="en-US" sz="3200" i="1" dirty="0" smtClean="0"/>
              <a:t>Improve habitat structure?</a:t>
            </a:r>
            <a:br>
              <a:rPr lang="en-US" sz="3200" i="1" dirty="0" smtClean="0"/>
            </a:br>
            <a:r>
              <a:rPr lang="en-US" sz="3200" i="1" dirty="0" smtClean="0"/>
              <a:t>Control </a:t>
            </a:r>
            <a:r>
              <a:rPr lang="en-US" sz="3200" i="1" dirty="0" err="1" smtClean="0"/>
              <a:t>invasives</a:t>
            </a:r>
            <a:r>
              <a:rPr lang="en-US" sz="3200" i="1" dirty="0" smtClean="0"/>
              <a:t>?</a:t>
            </a:r>
            <a:endParaRPr lang="en-US" sz="3200" i="1" dirty="0"/>
          </a:p>
        </p:txBody>
      </p:sp>
      <p:graphicFrame>
        <p:nvGraphicFramePr>
          <p:cNvPr id="507907" name="Object 3"/>
          <p:cNvGraphicFramePr>
            <a:graphicFrameLocks noGrp="1" noChangeAspect="1"/>
          </p:cNvGraphicFramePr>
          <p:nvPr>
            <p:ph type="chart" idx="1"/>
          </p:nvPr>
        </p:nvGraphicFramePr>
        <p:xfrm>
          <a:off x="2514600" y="2306638"/>
          <a:ext cx="6356350" cy="4151312"/>
        </p:xfrm>
        <a:graphic>
          <a:graphicData uri="http://schemas.openxmlformats.org/presentationml/2006/ole">
            <mc:AlternateContent xmlns:mc="http://schemas.openxmlformats.org/markup-compatibility/2006">
              <mc:Choice xmlns:v="urn:schemas-microsoft-com:vml" Requires="v">
                <p:oleObj spid="_x0000_s4103" name="Chart" r:id="rId5" imgW="7058143" imgH="4610130" progId="MSGraph.Chart.8">
                  <p:embed followColorScheme="full"/>
                </p:oleObj>
              </mc:Choice>
              <mc:Fallback>
                <p:oleObj name="Chart" r:id="rId5" imgW="7058143" imgH="4610130" progId="MSGraph.Chart.8">
                  <p:embed followColorScheme="full"/>
                  <p:pic>
                    <p:nvPicPr>
                      <p:cNvPr id="0" name=""/>
                      <p:cNvPicPr>
                        <a:picLocks noChangeAspect="1" noChangeArrowheads="1"/>
                      </p:cNvPicPr>
                      <p:nvPr/>
                    </p:nvPicPr>
                    <p:blipFill>
                      <a:blip r:embed="rId6"/>
                      <a:srcRect/>
                      <a:stretch>
                        <a:fillRect/>
                      </a:stretch>
                    </p:blipFill>
                    <p:spPr bwMode="auto">
                      <a:xfrm>
                        <a:off x="2514600" y="2306638"/>
                        <a:ext cx="6356350" cy="415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7908" name="Text Box 4"/>
          <p:cNvSpPr txBox="1">
            <a:spLocks noChangeArrowheads="1"/>
          </p:cNvSpPr>
          <p:nvPr/>
        </p:nvSpPr>
        <p:spPr bwMode="auto">
          <a:xfrm>
            <a:off x="457200" y="2209800"/>
            <a:ext cx="1828800" cy="3749675"/>
          </a:xfrm>
          <a:prstGeom prst="rect">
            <a:avLst/>
          </a:prstGeom>
          <a:noFill/>
          <a:ln w="9525">
            <a:noFill/>
            <a:miter lim="800000"/>
            <a:headEnd/>
            <a:tailEnd/>
          </a:ln>
          <a:effectLst/>
        </p:spPr>
        <p:txBody>
          <a:bodyPr>
            <a:spAutoFit/>
          </a:bodyPr>
          <a:lstStyle/>
          <a:p>
            <a:pPr eaLnBrk="0" hangingPunct="0"/>
            <a:r>
              <a:rPr lang="en-US" sz="2000" b="1">
                <a:solidFill>
                  <a:srgbClr val="FFFFCC"/>
                </a:solidFill>
                <a:latin typeface="Arial Unicode MS" pitchFamily="34" charset="-128"/>
              </a:rPr>
              <a:t>Grazed sites had more native grasses and sedges and less reed canarygrass, an invasive species in riparian areas and wetlands.</a:t>
            </a:r>
          </a:p>
        </p:txBody>
      </p:sp>
    </p:spTree>
    <p:extLst>
      <p:ext uri="{BB962C8B-B14F-4D97-AF65-F5344CB8AC3E}">
        <p14:creationId xmlns:p14="http://schemas.microsoft.com/office/powerpoint/2010/main" val="40169349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685800" y="381000"/>
            <a:ext cx="7772400" cy="1143000"/>
          </a:xfrm>
        </p:spPr>
        <p:txBody>
          <a:bodyPr>
            <a:normAutofit fontScale="90000"/>
          </a:bodyPr>
          <a:lstStyle/>
          <a:p>
            <a:r>
              <a:rPr lang="en-US" altLang="en-US"/>
              <a:t>Understanding Animal Grazing Behavior</a:t>
            </a:r>
          </a:p>
        </p:txBody>
      </p:sp>
      <p:graphicFrame>
        <p:nvGraphicFramePr>
          <p:cNvPr id="563203" name="Group 3"/>
          <p:cNvGraphicFramePr>
            <a:graphicFrameLocks noGrp="1"/>
          </p:cNvGraphicFramePr>
          <p:nvPr>
            <p:ph type="tbl" idx="1"/>
          </p:nvPr>
        </p:nvGraphicFramePr>
        <p:xfrm>
          <a:off x="685800" y="1981200"/>
          <a:ext cx="7772400" cy="4145280"/>
        </p:xfrm>
        <a:graphic>
          <a:graphicData uri="http://schemas.openxmlformats.org/drawingml/2006/table">
            <a:tbl>
              <a:tblPr/>
              <a:tblGrid>
                <a:gridCol w="1943100"/>
                <a:gridCol w="1943100"/>
                <a:gridCol w="1943100"/>
                <a:gridCol w="1943100"/>
              </a:tblGrid>
              <a:tr h="51435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sng" strike="noStrike" cap="none" normalizeH="0" baseline="0" smtClean="0">
                          <a:ln>
                            <a:noFill/>
                          </a:ln>
                          <a:solidFill>
                            <a:schemeClr val="tx1"/>
                          </a:solidFill>
                          <a:effectLst/>
                          <a:latin typeface="Arial Unicode MS" pitchFamily="34" charset="-128"/>
                        </a:rPr>
                        <a:t>Species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sng" strike="noStrike" cap="none" normalizeH="0" baseline="0" smtClean="0">
                          <a:ln>
                            <a:noFill/>
                          </a:ln>
                          <a:solidFill>
                            <a:schemeClr val="tx1"/>
                          </a:solidFill>
                          <a:effectLst/>
                          <a:latin typeface="Arial Unicode MS" pitchFamily="34" charset="-128"/>
                        </a:rPr>
                        <a:t>Grass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sng" strike="noStrike" cap="none" normalizeH="0" baseline="0" smtClean="0">
                          <a:ln>
                            <a:noFill/>
                          </a:ln>
                          <a:solidFill>
                            <a:schemeClr val="tx1"/>
                          </a:solidFill>
                          <a:effectLst/>
                          <a:latin typeface="Arial Unicode MS" pitchFamily="34" charset="-128"/>
                        </a:rPr>
                        <a:t>Forbs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sng" strike="noStrike" cap="none" normalizeH="0" baseline="0" smtClean="0">
                          <a:ln>
                            <a:noFill/>
                          </a:ln>
                          <a:solidFill>
                            <a:schemeClr val="tx1"/>
                          </a:solidFill>
                          <a:effectLst/>
                          <a:latin typeface="Arial Unicode MS" pitchFamily="34" charset="-128"/>
                        </a:rPr>
                        <a:t>Browse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Bison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Horses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Elk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63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Cattle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Sheep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Goats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35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Deer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eaLnBrk="0" fontAlgn="base" hangingPunct="0">
                        <a:spcBef>
                          <a:spcPct val="20000"/>
                        </a:spcBef>
                        <a:spcAft>
                          <a:spcPct val="0"/>
                        </a:spcAft>
                        <a:defRPr>
                          <a:solidFill>
                            <a:schemeClr val="tx1"/>
                          </a:solidFill>
                          <a:latin typeface="Arial Unicode MS" pitchFamily="34" charset="-128"/>
                        </a:defRPr>
                      </a:lvl6pPr>
                      <a:lvl7pPr eaLnBrk="0" fontAlgn="base" hangingPunct="0">
                        <a:spcBef>
                          <a:spcPct val="20000"/>
                        </a:spcBef>
                        <a:spcAft>
                          <a:spcPct val="0"/>
                        </a:spcAft>
                        <a:defRPr>
                          <a:solidFill>
                            <a:schemeClr val="tx1"/>
                          </a:solidFill>
                          <a:latin typeface="Arial Unicode MS" pitchFamily="34" charset="-128"/>
                        </a:defRPr>
                      </a:lvl7pPr>
                      <a:lvl8pPr eaLnBrk="0" fontAlgn="base" hangingPunct="0">
                        <a:spcBef>
                          <a:spcPct val="20000"/>
                        </a:spcBef>
                        <a:spcAft>
                          <a:spcPct val="0"/>
                        </a:spcAft>
                        <a:defRPr>
                          <a:solidFill>
                            <a:schemeClr val="tx1"/>
                          </a:solidFill>
                          <a:latin typeface="Arial Unicode MS" pitchFamily="34" charset="-128"/>
                        </a:defRPr>
                      </a:lvl8pPr>
                      <a:lvl9pPr eaLnBrk="0" fontAlgn="base" hangingPunct="0">
                        <a:spcBef>
                          <a:spcPct val="20000"/>
                        </a:spcBef>
                        <a:spcAft>
                          <a:spcPct val="0"/>
                        </a:spcAft>
                        <a:defRPr>
                          <a:solidFill>
                            <a:schemeClr val="tx1"/>
                          </a:solidFill>
                          <a:latin typeface="Arial Unicode MS"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Unicode MS" pitchFamily="34" charset="-128"/>
                        </a:rPr>
                        <a:t>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9423724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come to LIvestock for Landscapes - Internet Explorer">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46" y="831205"/>
            <a:ext cx="8763000" cy="5816074"/>
          </a:xfrm>
          <a:prstGeom prst="rect">
            <a:avLst/>
          </a:prstGeom>
        </p:spPr>
      </p:pic>
      <p:pic>
        <p:nvPicPr>
          <p:cNvPr id="158724" name="Picture 3" descr="Rachel1(5-28-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274643"/>
            <a:ext cx="2657475" cy="199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76600" y="5638800"/>
            <a:ext cx="5486400" cy="830997"/>
          </a:xfrm>
          <a:prstGeom prst="rect">
            <a:avLst/>
          </a:prstGeom>
        </p:spPr>
        <p:txBody>
          <a:bodyPr wrap="square">
            <a:spAutoFit/>
          </a:bodyPr>
          <a:lstStyle/>
          <a:p>
            <a:r>
              <a:rPr lang="en-US" dirty="0"/>
              <a:t>http://www.livestockforlandscapes.com/</a:t>
            </a:r>
          </a:p>
        </p:txBody>
      </p:sp>
      <p:pic>
        <p:nvPicPr>
          <p:cNvPr id="5" name="Picture 4"/>
          <p:cNvPicPr>
            <a:picLocks noChangeAspect="1"/>
          </p:cNvPicPr>
          <p:nvPr/>
        </p:nvPicPr>
        <p:blipFill>
          <a:blip r:embed="rId6"/>
          <a:stretch>
            <a:fillRect/>
          </a:stretch>
        </p:blipFill>
        <p:spPr>
          <a:xfrm>
            <a:off x="5926975" y="533400"/>
            <a:ext cx="2819400" cy="2114550"/>
          </a:xfrm>
          <a:prstGeom prst="rect">
            <a:avLst/>
          </a:prstGeom>
        </p:spPr>
      </p:pic>
    </p:spTree>
    <p:extLst>
      <p:ext uri="{BB962C8B-B14F-4D97-AF65-F5344CB8AC3E}">
        <p14:creationId xmlns:p14="http://schemas.microsoft.com/office/powerpoint/2010/main" val="29232452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tour 09 04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4800" y="285750"/>
            <a:ext cx="8458200" cy="6343650"/>
          </a:xfrm>
          <a:noFill/>
          <a:extLst>
            <a:ext uri="{909E8E84-426E-40DD-AFC4-6F175D3DCCD1}">
              <a14:hiddenFill xmlns:a14="http://schemas.microsoft.com/office/drawing/2010/main">
                <a:solidFill>
                  <a:srgbClr val="FFFFFF"/>
                </a:solidFill>
              </a14:hiddenFill>
            </a:ext>
          </a:extLst>
        </p:spPr>
      </p:pic>
      <p:sp>
        <p:nvSpPr>
          <p:cNvPr id="106499" name="TextBox 1"/>
          <p:cNvSpPr txBox="1">
            <a:spLocks noChangeArrowheads="1"/>
          </p:cNvSpPr>
          <p:nvPr/>
        </p:nvSpPr>
        <p:spPr bwMode="auto">
          <a:xfrm>
            <a:off x="2209800" y="609600"/>
            <a:ext cx="457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4"/>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5"/>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6"/>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defRPr>
            </a:lvl9pPr>
          </a:lstStyle>
          <a:p>
            <a:pPr algn="ctr" eaLnBrk="1" hangingPunct="1">
              <a:spcBef>
                <a:spcPct val="0"/>
              </a:spcBef>
              <a:buClrTx/>
              <a:buSzTx/>
              <a:buFontTx/>
              <a:buNone/>
            </a:pPr>
            <a:r>
              <a:rPr lang="en-US" altLang="en-US" sz="4000" b="1" dirty="0" smtClean="0">
                <a:solidFill>
                  <a:srgbClr val="000000"/>
                </a:solidFill>
                <a:cs typeface="Arial" pitchFamily="34" charset="0"/>
              </a:rPr>
              <a:t>Mob Grazing</a:t>
            </a:r>
          </a:p>
          <a:p>
            <a:pPr algn="ctr" eaLnBrk="1" hangingPunct="1">
              <a:spcBef>
                <a:spcPct val="0"/>
              </a:spcBef>
              <a:buClrTx/>
              <a:buSzTx/>
              <a:buFontTx/>
              <a:buNone/>
            </a:pPr>
            <a:r>
              <a:rPr lang="en-US" altLang="en-US" sz="2000" b="1" dirty="0" smtClean="0">
                <a:solidFill>
                  <a:srgbClr val="000000"/>
                </a:solidFill>
                <a:cs typeface="Arial" pitchFamily="34" charset="0"/>
              </a:rPr>
              <a:t>1,000,000 </a:t>
            </a:r>
            <a:r>
              <a:rPr lang="en-US" altLang="en-US" sz="2000" b="1" dirty="0" err="1">
                <a:solidFill>
                  <a:srgbClr val="000000"/>
                </a:solidFill>
                <a:cs typeface="Arial" pitchFamily="34" charset="0"/>
              </a:rPr>
              <a:t>lbs</a:t>
            </a:r>
            <a:r>
              <a:rPr lang="en-US" altLang="en-US" sz="2000" b="1" dirty="0">
                <a:solidFill>
                  <a:srgbClr val="000000"/>
                </a:solidFill>
                <a:cs typeface="Arial" pitchFamily="34" charset="0"/>
              </a:rPr>
              <a:t> per Acre</a:t>
            </a:r>
          </a:p>
        </p:txBody>
      </p:sp>
    </p:spTree>
    <p:extLst>
      <p:ext uri="{BB962C8B-B14F-4D97-AF65-F5344CB8AC3E}">
        <p14:creationId xmlns:p14="http://schemas.microsoft.com/office/powerpoint/2010/main" val="30320808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entz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1450"/>
            <a:ext cx="8763000" cy="6572250"/>
          </a:xfrm>
          <a:prstGeom prst="rect">
            <a:avLst/>
          </a:prstGeom>
          <a:noFill/>
          <a:extLst>
            <a:ext uri="{909E8E84-426E-40DD-AFC4-6F175D3DCCD1}">
              <a14:hiddenFill xmlns:a14="http://schemas.microsoft.com/office/drawing/2010/main">
                <a:solidFill>
                  <a:srgbClr val="FFFFFF"/>
                </a:solidFill>
              </a14:hiddenFill>
            </a:ext>
          </a:extLst>
        </p:spPr>
      </p:pic>
      <p:sp>
        <p:nvSpPr>
          <p:cNvPr id="850947" name="Rectangle 3"/>
          <p:cNvSpPr>
            <a:spLocks noGrp="1" noChangeArrowheads="1"/>
          </p:cNvSpPr>
          <p:nvPr>
            <p:ph type="title"/>
          </p:nvPr>
        </p:nvSpPr>
        <p:spPr>
          <a:xfrm>
            <a:off x="1600200" y="5562600"/>
            <a:ext cx="7315200" cy="990600"/>
          </a:xfrm>
        </p:spPr>
        <p:txBody>
          <a:bodyPr>
            <a:normAutofit fontScale="90000"/>
          </a:bodyPr>
          <a:lstStyle/>
          <a:p>
            <a:pPr algn="r"/>
            <a:r>
              <a:rPr lang="en-US" sz="3200" dirty="0" smtClean="0">
                <a:solidFill>
                  <a:srgbClr val="FFFF00"/>
                </a:solidFill>
              </a:rPr>
              <a:t>Managing Grazing to Enhance Grassland </a:t>
            </a:r>
            <a:r>
              <a:rPr lang="en-US" sz="3200" dirty="0">
                <a:solidFill>
                  <a:srgbClr val="FFFF00"/>
                </a:solidFill>
              </a:rPr>
              <a:t>Bird Habitat</a:t>
            </a:r>
          </a:p>
        </p:txBody>
      </p:sp>
      <p:graphicFrame>
        <p:nvGraphicFramePr>
          <p:cNvPr id="2" name="Object 4"/>
          <p:cNvGraphicFramePr>
            <a:graphicFrameLocks noGrp="1" noChangeAspect="1"/>
          </p:cNvGraphicFramePr>
          <p:nvPr>
            <p:ph type="chart" idx="1"/>
            <p:extLst>
              <p:ext uri="{D42A27DB-BD31-4B8C-83A1-F6EECF244321}">
                <p14:modId xmlns:p14="http://schemas.microsoft.com/office/powerpoint/2010/main" val="4094903211"/>
              </p:ext>
            </p:extLst>
          </p:nvPr>
        </p:nvGraphicFramePr>
        <p:xfrm>
          <a:off x="508000" y="355600"/>
          <a:ext cx="8402638" cy="52292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191910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1"/>
          <p:cNvPicPr>
            <a:picLocks noChangeAspect="1" noChangeArrowheads="1"/>
          </p:cNvPicPr>
          <p:nvPr/>
        </p:nvPicPr>
        <p:blipFill>
          <a:blip r:embed="rId4" cstate="print">
            <a:lum bright="24000"/>
          </a:blip>
          <a:srcRect/>
          <a:stretch>
            <a:fillRect/>
          </a:stretch>
        </p:blipFill>
        <p:spPr bwMode="auto">
          <a:xfrm>
            <a:off x="4876800" y="228600"/>
            <a:ext cx="4038600" cy="3016250"/>
          </a:xfrm>
          <a:prstGeom prst="rect">
            <a:avLst/>
          </a:prstGeom>
          <a:noFill/>
          <a:ln w="9525">
            <a:noFill/>
            <a:miter lim="800000"/>
            <a:headEnd/>
            <a:tailEnd/>
          </a:ln>
        </p:spPr>
      </p:pic>
      <p:graphicFrame>
        <p:nvGraphicFramePr>
          <p:cNvPr id="7170" name="Object 3"/>
          <p:cNvGraphicFramePr>
            <a:graphicFrameLocks noGrp="1" noChangeAspect="1"/>
          </p:cNvGraphicFramePr>
          <p:nvPr>
            <p:ph type="chart" idx="1"/>
          </p:nvPr>
        </p:nvGraphicFramePr>
        <p:xfrm>
          <a:off x="228600" y="2057400"/>
          <a:ext cx="8686800" cy="4598988"/>
        </p:xfrm>
        <a:graphic>
          <a:graphicData uri="http://schemas.openxmlformats.org/presentationml/2006/ole">
            <mc:AlternateContent xmlns:mc="http://schemas.openxmlformats.org/markup-compatibility/2006">
              <mc:Choice xmlns:v="urn:schemas-microsoft-com:vml" Requires="v">
                <p:oleObj spid="_x0000_s5127" name="Chart" r:id="rId5" imgW="7772400" imgH="4114884" progId="MSGraph.Chart.8">
                  <p:embed followColorScheme="full"/>
                </p:oleObj>
              </mc:Choice>
              <mc:Fallback>
                <p:oleObj name="Chart" r:id="rId5" imgW="7772400" imgH="4114884" progId="MSGraph.Chart.8">
                  <p:embed followColorScheme="full"/>
                  <p:pic>
                    <p:nvPicPr>
                      <p:cNvPr id="0" name=""/>
                      <p:cNvPicPr>
                        <a:picLocks noChangeAspect="1" noChangeArrowheads="1"/>
                      </p:cNvPicPr>
                      <p:nvPr/>
                    </p:nvPicPr>
                    <p:blipFill>
                      <a:blip r:embed="rId6"/>
                      <a:srcRect/>
                      <a:stretch>
                        <a:fillRect/>
                      </a:stretch>
                    </p:blipFill>
                    <p:spPr bwMode="auto">
                      <a:xfrm>
                        <a:off x="228600" y="2057400"/>
                        <a:ext cx="8686800" cy="459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2" name="Rectangle 2"/>
          <p:cNvSpPr>
            <a:spLocks noGrp="1" noChangeArrowheads="1"/>
          </p:cNvSpPr>
          <p:nvPr>
            <p:ph type="title"/>
          </p:nvPr>
        </p:nvSpPr>
        <p:spPr>
          <a:xfrm>
            <a:off x="304800" y="304800"/>
            <a:ext cx="3962400" cy="1524000"/>
          </a:xfrm>
        </p:spPr>
        <p:txBody>
          <a:bodyPr>
            <a:normAutofit fontScale="90000"/>
          </a:bodyPr>
          <a:lstStyle/>
          <a:p>
            <a:pPr algn="l" eaLnBrk="1" hangingPunct="1"/>
            <a:r>
              <a:rPr lang="en-US" sz="3600" smtClean="0"/>
              <a:t>Making Compromises: </a:t>
            </a:r>
            <a:br>
              <a:rPr lang="en-US" sz="3600" smtClean="0"/>
            </a:br>
            <a:r>
              <a:rPr lang="en-US" sz="3600" smtClean="0"/>
              <a:t>Nest Survival</a:t>
            </a:r>
          </a:p>
        </p:txBody>
      </p:sp>
    </p:spTree>
    <p:extLst>
      <p:ext uri="{BB962C8B-B14F-4D97-AF65-F5344CB8AC3E}">
        <p14:creationId xmlns:p14="http://schemas.microsoft.com/office/powerpoint/2010/main" val="27701064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228600" y="277813"/>
            <a:ext cx="4381500" cy="1246187"/>
          </a:xfrm>
        </p:spPr>
        <p:txBody>
          <a:bodyPr/>
          <a:lstStyle/>
          <a:p>
            <a:pPr algn="l"/>
            <a:r>
              <a:rPr lang="en-US" altLang="en-US" sz="3600" smtClean="0"/>
              <a:t>Creating a Nesting Refuge</a:t>
            </a:r>
          </a:p>
        </p:txBody>
      </p:sp>
      <p:sp>
        <p:nvSpPr>
          <p:cNvPr id="194563" name="Freeform 3"/>
          <p:cNvSpPr>
            <a:spLocks/>
          </p:cNvSpPr>
          <p:nvPr/>
        </p:nvSpPr>
        <p:spPr bwMode="auto">
          <a:xfrm>
            <a:off x="1371600" y="1981200"/>
            <a:ext cx="6172200" cy="3810000"/>
          </a:xfrm>
          <a:custGeom>
            <a:avLst/>
            <a:gdLst>
              <a:gd name="T0" fmla="*/ 0 w 3888"/>
              <a:gd name="T1" fmla="*/ 1008 h 2400"/>
              <a:gd name="T2" fmla="*/ 0 w 3888"/>
              <a:gd name="T3" fmla="*/ 2400 h 2400"/>
              <a:gd name="T4" fmla="*/ 3888 w 3888"/>
              <a:gd name="T5" fmla="*/ 2400 h 2400"/>
              <a:gd name="T6" fmla="*/ 3888 w 3888"/>
              <a:gd name="T7" fmla="*/ 0 h 2400"/>
              <a:gd name="T8" fmla="*/ 1248 w 3888"/>
              <a:gd name="T9" fmla="*/ 0 h 2400"/>
              <a:gd name="T10" fmla="*/ 0 w 3888"/>
              <a:gd name="T11" fmla="*/ 1008 h 2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88" h="2400">
                <a:moveTo>
                  <a:pt x="0" y="1008"/>
                </a:moveTo>
                <a:lnTo>
                  <a:pt x="0" y="2400"/>
                </a:lnTo>
                <a:lnTo>
                  <a:pt x="3888" y="2400"/>
                </a:lnTo>
                <a:lnTo>
                  <a:pt x="3888" y="0"/>
                </a:lnTo>
                <a:lnTo>
                  <a:pt x="1248" y="0"/>
                </a:lnTo>
                <a:lnTo>
                  <a:pt x="0" y="1008"/>
                </a:lnTo>
                <a:close/>
              </a:path>
            </a:pathLst>
          </a:custGeom>
          <a:solidFill>
            <a:srgbClr val="66FF33"/>
          </a:solidFill>
          <a:ln w="9525">
            <a:solidFill>
              <a:schemeClr val="tx1"/>
            </a:solidFill>
            <a:round/>
            <a:headEnd/>
            <a:tailEnd/>
          </a:ln>
        </p:spPr>
        <p:txBody>
          <a:bodyPr/>
          <a:lstStyle/>
          <a:p>
            <a:endParaRPr lang="en-US" sz="1800">
              <a:solidFill>
                <a:srgbClr val="FFFFCC"/>
              </a:solidFill>
              <a:latin typeface="Arial"/>
            </a:endParaRPr>
          </a:p>
        </p:txBody>
      </p:sp>
      <p:sp>
        <p:nvSpPr>
          <p:cNvPr id="194564" name="Freeform 4"/>
          <p:cNvSpPr>
            <a:spLocks/>
          </p:cNvSpPr>
          <p:nvPr/>
        </p:nvSpPr>
        <p:spPr bwMode="auto">
          <a:xfrm>
            <a:off x="1066800" y="1828800"/>
            <a:ext cx="2057400" cy="1600200"/>
          </a:xfrm>
          <a:custGeom>
            <a:avLst/>
            <a:gdLst>
              <a:gd name="T0" fmla="*/ 1056 w 1296"/>
              <a:gd name="T1" fmla="*/ 0 h 1008"/>
              <a:gd name="T2" fmla="*/ 768 w 1296"/>
              <a:gd name="T3" fmla="*/ 48 h 1008"/>
              <a:gd name="T4" fmla="*/ 432 w 1296"/>
              <a:gd name="T5" fmla="*/ 240 h 1008"/>
              <a:gd name="T6" fmla="*/ 144 w 1296"/>
              <a:gd name="T7" fmla="*/ 432 h 1008"/>
              <a:gd name="T8" fmla="*/ 48 w 1296"/>
              <a:gd name="T9" fmla="*/ 768 h 1008"/>
              <a:gd name="T10" fmla="*/ 0 w 1296"/>
              <a:gd name="T11" fmla="*/ 816 h 1008"/>
              <a:gd name="T12" fmla="*/ 0 w 1296"/>
              <a:gd name="T13" fmla="*/ 960 h 1008"/>
              <a:gd name="T14" fmla="*/ 96 w 1296"/>
              <a:gd name="T15" fmla="*/ 1008 h 1008"/>
              <a:gd name="T16" fmla="*/ 288 w 1296"/>
              <a:gd name="T17" fmla="*/ 960 h 1008"/>
              <a:gd name="T18" fmla="*/ 1296 w 1296"/>
              <a:gd name="T19" fmla="*/ 96 h 1008"/>
              <a:gd name="T20" fmla="*/ 1152 w 1296"/>
              <a:gd name="T21" fmla="*/ 48 h 1008"/>
              <a:gd name="T22" fmla="*/ 1056 w 1296"/>
              <a:gd name="T23" fmla="*/ 0 h 10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96" h="1008">
                <a:moveTo>
                  <a:pt x="1056" y="0"/>
                </a:moveTo>
                <a:lnTo>
                  <a:pt x="768" y="48"/>
                </a:lnTo>
                <a:lnTo>
                  <a:pt x="432" y="240"/>
                </a:lnTo>
                <a:lnTo>
                  <a:pt x="144" y="432"/>
                </a:lnTo>
                <a:lnTo>
                  <a:pt x="48" y="768"/>
                </a:lnTo>
                <a:lnTo>
                  <a:pt x="0" y="816"/>
                </a:lnTo>
                <a:lnTo>
                  <a:pt x="0" y="960"/>
                </a:lnTo>
                <a:lnTo>
                  <a:pt x="96" y="1008"/>
                </a:lnTo>
                <a:lnTo>
                  <a:pt x="288" y="960"/>
                </a:lnTo>
                <a:lnTo>
                  <a:pt x="1296" y="96"/>
                </a:lnTo>
                <a:lnTo>
                  <a:pt x="1152" y="48"/>
                </a:lnTo>
                <a:lnTo>
                  <a:pt x="1056" y="0"/>
                </a:lnTo>
                <a:close/>
              </a:path>
            </a:pathLst>
          </a:custGeom>
          <a:solidFill>
            <a:srgbClr val="003300"/>
          </a:solidFill>
          <a:ln w="9525">
            <a:solidFill>
              <a:schemeClr val="tx1"/>
            </a:solidFill>
            <a:round/>
            <a:headEnd/>
            <a:tailEnd/>
          </a:ln>
        </p:spPr>
        <p:txBody>
          <a:bodyPr/>
          <a:lstStyle/>
          <a:p>
            <a:endParaRPr lang="en-US" sz="1800">
              <a:solidFill>
                <a:srgbClr val="FFFFCC"/>
              </a:solidFill>
              <a:latin typeface="Arial"/>
            </a:endParaRPr>
          </a:p>
        </p:txBody>
      </p:sp>
      <p:sp>
        <p:nvSpPr>
          <p:cNvPr id="194565" name="Text Box 5"/>
          <p:cNvSpPr txBox="1">
            <a:spLocks noChangeArrowheads="1"/>
          </p:cNvSpPr>
          <p:nvPr/>
        </p:nvSpPr>
        <p:spPr bwMode="auto">
          <a:xfrm rot="-2380294">
            <a:off x="1431925" y="2325688"/>
            <a:ext cx="113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CC"/>
                </a:solidFill>
              </a:rPr>
              <a:t>Woods</a:t>
            </a:r>
          </a:p>
        </p:txBody>
      </p:sp>
      <p:sp>
        <p:nvSpPr>
          <p:cNvPr id="194566" name="Line 6"/>
          <p:cNvSpPr>
            <a:spLocks noChangeShapeType="1"/>
          </p:cNvSpPr>
          <p:nvPr/>
        </p:nvSpPr>
        <p:spPr bwMode="auto">
          <a:xfrm>
            <a:off x="1371600" y="3581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solidFill>
                <a:srgbClr val="FFFFCC"/>
              </a:solidFill>
              <a:latin typeface="Arial"/>
            </a:endParaRPr>
          </a:p>
        </p:txBody>
      </p:sp>
      <p:sp>
        <p:nvSpPr>
          <p:cNvPr id="194567" name="Line 7"/>
          <p:cNvSpPr>
            <a:spLocks noChangeShapeType="1"/>
          </p:cNvSpPr>
          <p:nvPr/>
        </p:nvSpPr>
        <p:spPr bwMode="auto">
          <a:xfrm flipV="1">
            <a:off x="1371600" y="2971800"/>
            <a:ext cx="61722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solidFill>
                <a:srgbClr val="FFFFCC"/>
              </a:solidFill>
              <a:latin typeface="Arial"/>
            </a:endParaRPr>
          </a:p>
        </p:txBody>
      </p:sp>
      <p:sp>
        <p:nvSpPr>
          <p:cNvPr id="194568" name="Line 8"/>
          <p:cNvSpPr>
            <a:spLocks noChangeShapeType="1"/>
          </p:cNvSpPr>
          <p:nvPr/>
        </p:nvSpPr>
        <p:spPr bwMode="auto">
          <a:xfrm flipH="1">
            <a:off x="3048000" y="1981200"/>
            <a:ext cx="304800" cy="381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solidFill>
                <a:srgbClr val="FFFFCC"/>
              </a:solidFill>
              <a:latin typeface="Arial"/>
            </a:endParaRPr>
          </a:p>
        </p:txBody>
      </p:sp>
      <p:sp>
        <p:nvSpPr>
          <p:cNvPr id="194569" name="Line 9"/>
          <p:cNvSpPr>
            <a:spLocks noChangeShapeType="1"/>
          </p:cNvSpPr>
          <p:nvPr/>
        </p:nvSpPr>
        <p:spPr bwMode="auto">
          <a:xfrm flipV="1">
            <a:off x="1371600" y="4572000"/>
            <a:ext cx="6172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solidFill>
                <a:srgbClr val="FFFFCC"/>
              </a:solidFill>
              <a:latin typeface="Arial"/>
            </a:endParaRPr>
          </a:p>
        </p:txBody>
      </p:sp>
      <p:sp>
        <p:nvSpPr>
          <p:cNvPr id="194570" name="Line 10"/>
          <p:cNvSpPr>
            <a:spLocks noChangeShapeType="1"/>
          </p:cNvSpPr>
          <p:nvPr/>
        </p:nvSpPr>
        <p:spPr bwMode="auto">
          <a:xfrm>
            <a:off x="6019800" y="1981200"/>
            <a:ext cx="0" cy="381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solidFill>
                <a:srgbClr val="FFFFCC"/>
              </a:solidFill>
              <a:latin typeface="Arial"/>
            </a:endParaRPr>
          </a:p>
        </p:txBody>
      </p:sp>
      <p:sp>
        <p:nvSpPr>
          <p:cNvPr id="194571" name="Line 11"/>
          <p:cNvSpPr>
            <a:spLocks noChangeShapeType="1"/>
          </p:cNvSpPr>
          <p:nvPr/>
        </p:nvSpPr>
        <p:spPr bwMode="auto">
          <a:xfrm flipH="1">
            <a:off x="4572000" y="1981200"/>
            <a:ext cx="76200" cy="381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solidFill>
                <a:srgbClr val="FFFFCC"/>
              </a:solidFill>
              <a:latin typeface="Arial"/>
            </a:endParaRPr>
          </a:p>
        </p:txBody>
      </p:sp>
      <p:sp>
        <p:nvSpPr>
          <p:cNvPr id="194572" name="Freeform 12"/>
          <p:cNvSpPr>
            <a:spLocks/>
          </p:cNvSpPr>
          <p:nvPr/>
        </p:nvSpPr>
        <p:spPr bwMode="auto">
          <a:xfrm>
            <a:off x="3124200" y="3124200"/>
            <a:ext cx="2895600" cy="1600200"/>
          </a:xfrm>
          <a:custGeom>
            <a:avLst/>
            <a:gdLst>
              <a:gd name="T0" fmla="*/ 48 w 1824"/>
              <a:gd name="T1" fmla="*/ 144 h 1008"/>
              <a:gd name="T2" fmla="*/ 1824 w 1824"/>
              <a:gd name="T3" fmla="*/ 0 h 1008"/>
              <a:gd name="T4" fmla="*/ 1824 w 1824"/>
              <a:gd name="T5" fmla="*/ 960 h 1008"/>
              <a:gd name="T6" fmla="*/ 0 w 1824"/>
              <a:gd name="T7" fmla="*/ 1008 h 1008"/>
              <a:gd name="T8" fmla="*/ 48 w 1824"/>
              <a:gd name="T9" fmla="*/ 144 h 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4" h="1008">
                <a:moveTo>
                  <a:pt x="48" y="144"/>
                </a:moveTo>
                <a:lnTo>
                  <a:pt x="1824" y="0"/>
                </a:lnTo>
                <a:lnTo>
                  <a:pt x="1824" y="960"/>
                </a:lnTo>
                <a:lnTo>
                  <a:pt x="0" y="1008"/>
                </a:lnTo>
                <a:lnTo>
                  <a:pt x="48" y="144"/>
                </a:lnTo>
                <a:close/>
              </a:path>
            </a:pathLst>
          </a:custGeom>
          <a:solidFill>
            <a:srgbClr val="009900"/>
          </a:solidFill>
          <a:ln w="9525">
            <a:solidFill>
              <a:schemeClr val="tx1"/>
            </a:solidFill>
            <a:round/>
            <a:headEnd/>
            <a:tailEnd/>
          </a:ln>
        </p:spPr>
        <p:txBody>
          <a:bodyPr/>
          <a:lstStyle/>
          <a:p>
            <a:endParaRPr lang="en-US" sz="1800">
              <a:solidFill>
                <a:srgbClr val="FFFFCC"/>
              </a:solidFill>
              <a:latin typeface="Arial"/>
            </a:endParaRPr>
          </a:p>
        </p:txBody>
      </p:sp>
      <p:sp>
        <p:nvSpPr>
          <p:cNvPr id="194573" name="Line 13"/>
          <p:cNvSpPr>
            <a:spLocks noChangeShapeType="1"/>
          </p:cNvSpPr>
          <p:nvPr/>
        </p:nvSpPr>
        <p:spPr bwMode="auto">
          <a:xfrm>
            <a:off x="4572000" y="3200400"/>
            <a:ext cx="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solidFill>
                <a:srgbClr val="FFFFCC"/>
              </a:solidFill>
              <a:latin typeface="Arial"/>
            </a:endParaRPr>
          </a:p>
        </p:txBody>
      </p:sp>
      <p:sp>
        <p:nvSpPr>
          <p:cNvPr id="194574" name="Text Box 14"/>
          <p:cNvSpPr txBox="1">
            <a:spLocks noChangeArrowheads="1"/>
          </p:cNvSpPr>
          <p:nvPr/>
        </p:nvSpPr>
        <p:spPr bwMode="auto">
          <a:xfrm>
            <a:off x="3505200" y="3581400"/>
            <a:ext cx="2362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FFFFCC"/>
                </a:solidFill>
              </a:rPr>
              <a:t>Refuge Paddocks</a:t>
            </a:r>
          </a:p>
        </p:txBody>
      </p:sp>
      <p:sp>
        <p:nvSpPr>
          <p:cNvPr id="194575" name="Text Box 15"/>
          <p:cNvSpPr txBox="1">
            <a:spLocks noChangeArrowheads="1"/>
          </p:cNvSpPr>
          <p:nvPr/>
        </p:nvSpPr>
        <p:spPr bwMode="auto">
          <a:xfrm>
            <a:off x="3124200" y="5105400"/>
            <a:ext cx="3355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009900"/>
                </a:solidFill>
              </a:rPr>
              <a:t>Cool Season Paddocks</a:t>
            </a:r>
          </a:p>
        </p:txBody>
      </p:sp>
      <p:sp>
        <p:nvSpPr>
          <p:cNvPr id="194576" name="Line 16"/>
          <p:cNvSpPr>
            <a:spLocks noChangeShapeType="1"/>
          </p:cNvSpPr>
          <p:nvPr/>
        </p:nvSpPr>
        <p:spPr bwMode="auto">
          <a:xfrm>
            <a:off x="3200400" y="3962400"/>
            <a:ext cx="281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solidFill>
                <a:srgbClr val="FFFFCC"/>
              </a:solidFill>
              <a:latin typeface="Arial"/>
            </a:endParaRPr>
          </a:p>
        </p:txBody>
      </p:sp>
      <p:pic>
        <p:nvPicPr>
          <p:cNvPr id="19457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891031"/>
            <a:ext cx="2359026" cy="166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78" name="TextBox 1"/>
          <p:cNvSpPr txBox="1">
            <a:spLocks noChangeArrowheads="1"/>
          </p:cNvSpPr>
          <p:nvPr/>
        </p:nvSpPr>
        <p:spPr bwMode="auto">
          <a:xfrm>
            <a:off x="3017520" y="6056312"/>
            <a:ext cx="5782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b="1" i="1" dirty="0">
                <a:solidFill>
                  <a:srgbClr val="FFFFCC"/>
                </a:solidFill>
              </a:rPr>
              <a:t>Grassland bird nesting season: May and June</a:t>
            </a:r>
          </a:p>
        </p:txBody>
      </p:sp>
      <p:pic>
        <p:nvPicPr>
          <p:cNvPr id="2" name="Picture 1"/>
          <p:cNvPicPr>
            <a:picLocks noChangeAspect="1"/>
          </p:cNvPicPr>
          <p:nvPr/>
        </p:nvPicPr>
        <p:blipFill>
          <a:blip r:embed="rId4"/>
          <a:stretch>
            <a:fillRect/>
          </a:stretch>
        </p:blipFill>
        <p:spPr>
          <a:xfrm>
            <a:off x="6629400" y="206872"/>
            <a:ext cx="2207825" cy="3415446"/>
          </a:xfrm>
          <a:prstGeom prst="rect">
            <a:avLst/>
          </a:prstGeom>
        </p:spPr>
      </p:pic>
    </p:spTree>
    <p:extLst>
      <p:ext uri="{BB962C8B-B14F-4D97-AF65-F5344CB8AC3E}">
        <p14:creationId xmlns:p14="http://schemas.microsoft.com/office/powerpoint/2010/main" val="38554152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76162" name="Rectangle 2"/>
          <p:cNvSpPr>
            <a:spLocks noGrp="1" noChangeArrowheads="1"/>
          </p:cNvSpPr>
          <p:nvPr>
            <p:ph type="title"/>
          </p:nvPr>
        </p:nvSpPr>
        <p:spPr>
          <a:xfrm>
            <a:off x="685800" y="152400"/>
            <a:ext cx="7772400" cy="838200"/>
          </a:xfrm>
        </p:spPr>
        <p:txBody>
          <a:bodyPr/>
          <a:lstStyle/>
          <a:p>
            <a:r>
              <a:rPr lang="en-US" dirty="0" smtClean="0"/>
              <a:t>Working Landscapes</a:t>
            </a:r>
            <a:endParaRPr lang="en-US" dirty="0"/>
          </a:p>
        </p:txBody>
      </p:sp>
      <p:sp>
        <p:nvSpPr>
          <p:cNvPr id="476163" name="Oval 3"/>
          <p:cNvSpPr>
            <a:spLocks noChangeArrowheads="1"/>
          </p:cNvSpPr>
          <p:nvPr/>
        </p:nvSpPr>
        <p:spPr bwMode="auto">
          <a:xfrm>
            <a:off x="304800" y="1066800"/>
            <a:ext cx="5334000" cy="4800600"/>
          </a:xfrm>
          <a:prstGeom prst="ellipse">
            <a:avLst/>
          </a:prstGeom>
          <a:solidFill>
            <a:srgbClr val="33CC33">
              <a:alpha val="56000"/>
            </a:srgbClr>
          </a:solidFill>
          <a:ln w="9525">
            <a:solidFill>
              <a:schemeClr val="tx1"/>
            </a:solidFill>
            <a:round/>
            <a:headEnd/>
            <a:tailEnd/>
          </a:ln>
          <a:effectLst/>
          <a:extLst/>
        </p:spPr>
        <p:txBody>
          <a:bodyPr wrap="none" anchor="ctr"/>
          <a:lstStyle/>
          <a:p>
            <a:pPr eaLnBrk="0" hangingPunct="0"/>
            <a:r>
              <a:rPr lang="en-US" u="sng" dirty="0">
                <a:solidFill>
                  <a:srgbClr val="FFFFCC"/>
                </a:solidFill>
                <a:latin typeface="Arial Unicode MS" pitchFamily="34" charset="-128"/>
              </a:rPr>
              <a:t>Agricultural</a:t>
            </a:r>
          </a:p>
          <a:p>
            <a:pPr eaLnBrk="0" hangingPunct="0"/>
            <a:r>
              <a:rPr lang="en-US" u="sng" dirty="0">
                <a:solidFill>
                  <a:srgbClr val="FFFFCC"/>
                </a:solidFill>
                <a:latin typeface="Arial Unicode MS" pitchFamily="34" charset="-128"/>
              </a:rPr>
              <a:t>Goals:</a:t>
            </a:r>
          </a:p>
          <a:p>
            <a:pPr eaLnBrk="0" hangingPunct="0"/>
            <a:r>
              <a:rPr lang="en-US" dirty="0">
                <a:solidFill>
                  <a:srgbClr val="FFFFCC"/>
                </a:solidFill>
                <a:latin typeface="Arial Unicode MS" pitchFamily="34" charset="-128"/>
              </a:rPr>
              <a:t>Incorporating </a:t>
            </a:r>
          </a:p>
          <a:p>
            <a:pPr eaLnBrk="0" hangingPunct="0"/>
            <a:r>
              <a:rPr lang="en-US" dirty="0">
                <a:solidFill>
                  <a:srgbClr val="FFFFCC"/>
                </a:solidFill>
                <a:latin typeface="Arial Unicode MS" pitchFamily="34" charset="-128"/>
              </a:rPr>
              <a:t>habitat value </a:t>
            </a:r>
          </a:p>
          <a:p>
            <a:pPr eaLnBrk="0" hangingPunct="0"/>
            <a:r>
              <a:rPr lang="en-US" dirty="0">
                <a:solidFill>
                  <a:srgbClr val="FFFFCC"/>
                </a:solidFill>
                <a:latin typeface="Arial Unicode MS" pitchFamily="34" charset="-128"/>
              </a:rPr>
              <a:t>into profitable</a:t>
            </a:r>
          </a:p>
          <a:p>
            <a:pPr eaLnBrk="0" hangingPunct="0"/>
            <a:r>
              <a:rPr lang="en-US" dirty="0">
                <a:solidFill>
                  <a:srgbClr val="FFFFCC"/>
                </a:solidFill>
                <a:latin typeface="Arial Unicode MS" pitchFamily="34" charset="-128"/>
              </a:rPr>
              <a:t>agricultural </a:t>
            </a:r>
          </a:p>
          <a:p>
            <a:pPr eaLnBrk="0" hangingPunct="0"/>
            <a:r>
              <a:rPr lang="en-US" dirty="0">
                <a:solidFill>
                  <a:srgbClr val="FFFFCC"/>
                </a:solidFill>
                <a:latin typeface="Arial Unicode MS" pitchFamily="34" charset="-128"/>
              </a:rPr>
              <a:t>systems</a:t>
            </a:r>
          </a:p>
          <a:p>
            <a:pPr eaLnBrk="0" hangingPunct="0"/>
            <a:endParaRPr lang="en-US" dirty="0">
              <a:solidFill>
                <a:srgbClr val="FFFFCC"/>
              </a:solidFill>
              <a:latin typeface="Arial Unicode MS" pitchFamily="34" charset="-128"/>
            </a:endParaRPr>
          </a:p>
        </p:txBody>
      </p:sp>
      <p:sp>
        <p:nvSpPr>
          <p:cNvPr id="476164" name="Oval 4"/>
          <p:cNvSpPr>
            <a:spLocks noChangeArrowheads="1"/>
          </p:cNvSpPr>
          <p:nvPr/>
        </p:nvSpPr>
        <p:spPr bwMode="auto">
          <a:xfrm>
            <a:off x="3124200" y="1066800"/>
            <a:ext cx="5715000" cy="4800600"/>
          </a:xfrm>
          <a:prstGeom prst="ellipse">
            <a:avLst/>
          </a:prstGeom>
          <a:solidFill>
            <a:srgbClr val="3399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eaLnBrk="0" hangingPunct="0"/>
            <a:r>
              <a:rPr lang="en-US" u="sng" dirty="0">
                <a:solidFill>
                  <a:srgbClr val="FFFFCC"/>
                </a:solidFill>
                <a:latin typeface="Arial Unicode MS" pitchFamily="34" charset="-128"/>
              </a:rPr>
              <a:t>Conservation </a:t>
            </a:r>
          </a:p>
          <a:p>
            <a:pPr algn="r" eaLnBrk="0" hangingPunct="0"/>
            <a:r>
              <a:rPr lang="en-US" u="sng" dirty="0">
                <a:solidFill>
                  <a:srgbClr val="FFFFCC"/>
                </a:solidFill>
                <a:latin typeface="Arial Unicode MS" pitchFamily="34" charset="-128"/>
              </a:rPr>
              <a:t>Goals:</a:t>
            </a:r>
          </a:p>
          <a:p>
            <a:pPr algn="r" eaLnBrk="0" hangingPunct="0"/>
            <a:r>
              <a:rPr lang="en-US" dirty="0">
                <a:solidFill>
                  <a:srgbClr val="FFFFCC"/>
                </a:solidFill>
                <a:latin typeface="Arial Unicode MS" pitchFamily="34" charset="-128"/>
              </a:rPr>
              <a:t>Utilizing </a:t>
            </a:r>
          </a:p>
          <a:p>
            <a:pPr algn="r" eaLnBrk="0" hangingPunct="0"/>
            <a:r>
              <a:rPr lang="en-US" dirty="0">
                <a:solidFill>
                  <a:srgbClr val="FFFFCC"/>
                </a:solidFill>
                <a:latin typeface="Arial Unicode MS" pitchFamily="34" charset="-128"/>
              </a:rPr>
              <a:t>livestock </a:t>
            </a:r>
          </a:p>
          <a:p>
            <a:pPr algn="r" eaLnBrk="0" hangingPunct="0"/>
            <a:r>
              <a:rPr lang="en-US" dirty="0">
                <a:solidFill>
                  <a:srgbClr val="FFFFCC"/>
                </a:solidFill>
                <a:latin typeface="Arial Unicode MS" pitchFamily="34" charset="-128"/>
              </a:rPr>
              <a:t>grazing as </a:t>
            </a:r>
          </a:p>
          <a:p>
            <a:pPr algn="r" eaLnBrk="0" hangingPunct="0"/>
            <a:r>
              <a:rPr lang="en-US" dirty="0">
                <a:solidFill>
                  <a:srgbClr val="FFFFCC"/>
                </a:solidFill>
                <a:latin typeface="Arial Unicode MS" pitchFamily="34" charset="-128"/>
              </a:rPr>
              <a:t>a tool for</a:t>
            </a:r>
          </a:p>
          <a:p>
            <a:pPr algn="r" eaLnBrk="0" hangingPunct="0"/>
            <a:r>
              <a:rPr lang="en-US" dirty="0">
                <a:solidFill>
                  <a:srgbClr val="FFFFCC"/>
                </a:solidFill>
                <a:latin typeface="Arial Unicode MS" pitchFamily="34" charset="-128"/>
              </a:rPr>
              <a:t> habitat </a:t>
            </a:r>
          </a:p>
          <a:p>
            <a:pPr algn="r" eaLnBrk="0" hangingPunct="0"/>
            <a:r>
              <a:rPr lang="en-US" dirty="0">
                <a:solidFill>
                  <a:srgbClr val="FFFFCC"/>
                </a:solidFill>
                <a:latin typeface="Arial Unicode MS" pitchFamily="34" charset="-128"/>
              </a:rPr>
              <a:t>restoration</a:t>
            </a:r>
          </a:p>
        </p:txBody>
      </p:sp>
      <p:sp>
        <p:nvSpPr>
          <p:cNvPr id="476165" name="Text Box 5"/>
          <p:cNvSpPr txBox="1">
            <a:spLocks noChangeArrowheads="1"/>
          </p:cNvSpPr>
          <p:nvPr/>
        </p:nvSpPr>
        <p:spPr bwMode="auto">
          <a:xfrm>
            <a:off x="3352800" y="2362200"/>
            <a:ext cx="2133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u="sng" dirty="0" smtClean="0">
                <a:solidFill>
                  <a:srgbClr val="000066"/>
                </a:solidFill>
                <a:latin typeface="Arial Unicode MS" pitchFamily="34" charset="-128"/>
              </a:rPr>
              <a:t>Landowner</a:t>
            </a:r>
          </a:p>
          <a:p>
            <a:pPr algn="ctr" eaLnBrk="0" hangingPunct="0"/>
            <a:r>
              <a:rPr lang="en-US" u="sng" dirty="0" smtClean="0">
                <a:solidFill>
                  <a:srgbClr val="000066"/>
                </a:solidFill>
                <a:latin typeface="Arial Unicode MS" pitchFamily="34" charset="-128"/>
              </a:rPr>
              <a:t>Goals:</a:t>
            </a:r>
          </a:p>
          <a:p>
            <a:pPr algn="ctr" eaLnBrk="0" hangingPunct="0"/>
            <a:r>
              <a:rPr lang="en-US" dirty="0" smtClean="0">
                <a:solidFill>
                  <a:srgbClr val="000066"/>
                </a:solidFill>
                <a:latin typeface="Arial Unicode MS" pitchFamily="34" charset="-128"/>
              </a:rPr>
              <a:t>Income</a:t>
            </a:r>
          </a:p>
          <a:p>
            <a:pPr algn="ctr" eaLnBrk="0" hangingPunct="0"/>
            <a:r>
              <a:rPr lang="en-US" dirty="0" smtClean="0">
                <a:solidFill>
                  <a:srgbClr val="000066"/>
                </a:solidFill>
                <a:latin typeface="Arial Unicode MS" pitchFamily="34" charset="-128"/>
              </a:rPr>
              <a:t>Aesthetics</a:t>
            </a:r>
          </a:p>
          <a:p>
            <a:pPr algn="ctr" eaLnBrk="0" hangingPunct="0"/>
            <a:r>
              <a:rPr lang="en-US" dirty="0" smtClean="0">
                <a:solidFill>
                  <a:srgbClr val="000066"/>
                </a:solidFill>
                <a:latin typeface="Arial Unicode MS" pitchFamily="34" charset="-128"/>
              </a:rPr>
              <a:t>Conservation</a:t>
            </a:r>
          </a:p>
          <a:p>
            <a:pPr algn="ctr" eaLnBrk="0" hangingPunct="0"/>
            <a:r>
              <a:rPr lang="en-US" dirty="0" smtClean="0">
                <a:solidFill>
                  <a:srgbClr val="000066"/>
                </a:solidFill>
                <a:latin typeface="Arial Unicode MS" pitchFamily="34" charset="-128"/>
              </a:rPr>
              <a:t>Avocation</a:t>
            </a:r>
          </a:p>
          <a:p>
            <a:pPr algn="ctr" eaLnBrk="0" hangingPunct="0"/>
            <a:r>
              <a:rPr lang="en-US" dirty="0" smtClean="0">
                <a:solidFill>
                  <a:srgbClr val="000066"/>
                </a:solidFill>
                <a:latin typeface="Arial Unicode MS" pitchFamily="34" charset="-128"/>
              </a:rPr>
              <a:t>Other?</a:t>
            </a:r>
            <a:endParaRPr lang="en-US" dirty="0">
              <a:solidFill>
                <a:srgbClr val="000066"/>
              </a:solidFill>
              <a:latin typeface="Arial Unicode MS" pitchFamily="34" charset="-128"/>
            </a:endParaRPr>
          </a:p>
        </p:txBody>
      </p:sp>
    </p:spTree>
    <p:extLst>
      <p:ext uri="{BB962C8B-B14F-4D97-AF65-F5344CB8AC3E}">
        <p14:creationId xmlns:p14="http://schemas.microsoft.com/office/powerpoint/2010/main" val="317846252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34034"/>
            <a:ext cx="7772400" cy="1143000"/>
          </a:xfrm>
        </p:spPr>
        <p:txBody>
          <a:bodyPr/>
          <a:lstStyle/>
          <a:p>
            <a:pPr algn="l"/>
            <a:r>
              <a:rPr lang="en-US" dirty="0" smtClean="0"/>
              <a:t>Case History</a:t>
            </a:r>
            <a:endParaRPr lang="en-US" dirty="0"/>
          </a:p>
        </p:txBody>
      </p:sp>
      <p:pic>
        <p:nvPicPr>
          <p:cNvPr id="921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86200" y="228599"/>
            <a:ext cx="5057130" cy="642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Object 7"/>
          <p:cNvGraphicFramePr>
            <a:graphicFrameLocks noChangeAspect="1"/>
          </p:cNvGraphicFramePr>
          <p:nvPr>
            <p:extLst/>
          </p:nvPr>
        </p:nvGraphicFramePr>
        <p:xfrm>
          <a:off x="304800" y="2286000"/>
          <a:ext cx="5027613" cy="3884613"/>
        </p:xfrm>
        <a:graphic>
          <a:graphicData uri="http://schemas.openxmlformats.org/presentationml/2006/ole">
            <mc:AlternateContent xmlns:mc="http://schemas.openxmlformats.org/markup-compatibility/2006">
              <mc:Choice xmlns:v="urn:schemas-microsoft-com:vml" Requires="v">
                <p:oleObj spid="_x0000_s6151" name="Presentation" r:id="rId5" imgW="5027823" imgH="3884524" progId="PowerPoint.Show.12">
                  <p:embed/>
                </p:oleObj>
              </mc:Choice>
              <mc:Fallback>
                <p:oleObj name="Presentation" r:id="rId5" imgW="5027823" imgH="3884524" progId="PowerPoint.Show.12">
                  <p:embed/>
                  <p:pic>
                    <p:nvPicPr>
                      <p:cNvPr id="0" name=""/>
                      <p:cNvPicPr/>
                      <p:nvPr/>
                    </p:nvPicPr>
                    <p:blipFill>
                      <a:blip r:embed="rId6"/>
                      <a:stretch>
                        <a:fillRect/>
                      </a:stretch>
                    </p:blipFill>
                    <p:spPr>
                      <a:xfrm>
                        <a:off x="304800" y="2286000"/>
                        <a:ext cx="5027613" cy="3884613"/>
                      </a:xfrm>
                      <a:prstGeom prst="rect">
                        <a:avLst/>
                      </a:prstGeom>
                    </p:spPr>
                  </p:pic>
                </p:oleObj>
              </mc:Fallback>
            </mc:AlternateContent>
          </a:graphicData>
        </a:graphic>
      </p:graphicFrame>
      <p:sp>
        <p:nvSpPr>
          <p:cNvPr id="9" name="TextBox 8"/>
          <p:cNvSpPr txBox="1"/>
          <p:nvPr/>
        </p:nvSpPr>
        <p:spPr>
          <a:xfrm>
            <a:off x="457200" y="1277034"/>
            <a:ext cx="2574166" cy="646331"/>
          </a:xfrm>
          <a:prstGeom prst="rect">
            <a:avLst/>
          </a:prstGeom>
          <a:noFill/>
        </p:spPr>
        <p:txBody>
          <a:bodyPr wrap="none" rtlCol="0">
            <a:spAutoFit/>
          </a:bodyPr>
          <a:lstStyle/>
          <a:p>
            <a:r>
              <a:rPr lang="en-US" b="1" dirty="0" smtClean="0"/>
              <a:t>David Anderson Farm</a:t>
            </a:r>
          </a:p>
          <a:p>
            <a:r>
              <a:rPr lang="en-US" b="1" dirty="0" smtClean="0"/>
              <a:t>Highland, WI</a:t>
            </a:r>
            <a:endParaRPr lang="en-US" b="1" dirty="0"/>
          </a:p>
        </p:txBody>
      </p:sp>
    </p:spTree>
    <p:extLst>
      <p:ext uri="{BB962C8B-B14F-4D97-AF65-F5344CB8AC3E}">
        <p14:creationId xmlns:p14="http://schemas.microsoft.com/office/powerpoint/2010/main" val="2559758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defRPr/>
            </a:pPr>
            <a:r>
              <a:rPr lang="en-US" dirty="0" smtClean="0"/>
              <a:t>To Display Minimized Control Panel</a:t>
            </a:r>
          </a:p>
        </p:txBody>
      </p:sp>
      <p:pic>
        <p:nvPicPr>
          <p:cNvPr id="45059" name="Content Placeholder 3" descr="minimized_control_panel.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1981200" y="1746259"/>
            <a:ext cx="5791200" cy="4081463"/>
          </a:xfrm>
        </p:spPr>
      </p:pic>
      <p:grpSp>
        <p:nvGrpSpPr>
          <p:cNvPr id="2" name="Group 8"/>
          <p:cNvGrpSpPr>
            <a:grpSpLocks/>
          </p:cNvGrpSpPr>
          <p:nvPr/>
        </p:nvGrpSpPr>
        <p:grpSpPr bwMode="auto">
          <a:xfrm>
            <a:off x="304800" y="1905004"/>
            <a:ext cx="7239000" cy="3019518"/>
            <a:chOff x="381000" y="2743200"/>
            <a:chExt cx="7239000" cy="3019761"/>
          </a:xfrm>
        </p:grpSpPr>
        <p:cxnSp>
          <p:nvCxnSpPr>
            <p:cNvPr id="5" name="Curved Connector 4"/>
            <p:cNvCxnSpPr/>
            <p:nvPr/>
          </p:nvCxnSpPr>
          <p:spPr>
            <a:xfrm flipV="1">
              <a:off x="1828800" y="2743200"/>
              <a:ext cx="5791200" cy="1829065"/>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45063" name="TextBox 7"/>
            <p:cNvSpPr txBox="1">
              <a:spLocks noChangeArrowheads="1"/>
            </p:cNvSpPr>
            <p:nvPr/>
          </p:nvSpPr>
          <p:spPr bwMode="auto">
            <a:xfrm>
              <a:off x="381000" y="3657600"/>
              <a:ext cx="1524000" cy="210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eaLnBrk="1" fontAlgn="base" hangingPunct="1">
                <a:spcBef>
                  <a:spcPct val="0"/>
                </a:spcBef>
                <a:spcAft>
                  <a:spcPct val="0"/>
                </a:spcAft>
              </a:pPr>
              <a:r>
                <a:rPr lang="en-US" altLang="en-US" sz="3200">
                  <a:solidFill>
                    <a:srgbClr val="000000"/>
                  </a:solidFill>
                  <a:latin typeface="Arial Narrow" pitchFamily="34" charset="0"/>
                  <a:ea typeface="ＭＳ Ｐゴシック" pitchFamily="34" charset="-128"/>
                  <a:cs typeface="Arial" charset="0"/>
                </a:rPr>
                <a:t>Click the orange arrow button</a:t>
              </a:r>
            </a:p>
          </p:txBody>
        </p:sp>
      </p:grpSp>
      <p:sp>
        <p:nvSpPr>
          <p:cNvPr id="7" name="Rectangle 6"/>
          <p:cNvSpPr/>
          <p:nvPr/>
        </p:nvSpPr>
        <p:spPr>
          <a:xfrm>
            <a:off x="7620000" y="1828800"/>
            <a:ext cx="152400" cy="76200"/>
          </a:xfrm>
          <a:prstGeom prst="rect">
            <a:avLst/>
          </a:prstGeom>
          <a:solidFill>
            <a:srgbClr val="DD8047">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lIns="109705" tIns="54854" rIns="109705" bIns="54854" anchor="ctr"/>
          <a:lstStyle/>
          <a:p>
            <a:pPr algn="ctr" defTabSz="914184">
              <a:defRPr/>
            </a:pPr>
            <a:endParaRPr lang="en-US" dirty="0">
              <a:solidFill>
                <a:prstClr val="white"/>
              </a:solidFill>
            </a:endParaRPr>
          </a:p>
        </p:txBody>
      </p:sp>
    </p:spTree>
    <p:extLst>
      <p:ext uri="{BB962C8B-B14F-4D97-AF65-F5344CB8AC3E}">
        <p14:creationId xmlns:p14="http://schemas.microsoft.com/office/powerpoint/2010/main" val="13186520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1858962"/>
          </a:xfrm>
        </p:spPr>
        <p:txBody>
          <a:bodyPr>
            <a:normAutofit fontScale="90000"/>
          </a:bodyPr>
          <a:lstStyle/>
          <a:p>
            <a:pPr algn="l"/>
            <a:r>
              <a:rPr lang="en-US" dirty="0" smtClean="0"/>
              <a:t>A Grazing-Conservation Partnership</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362200"/>
            <a:ext cx="3962400" cy="2971800"/>
          </a:xfrm>
          <a:prstGeom prst="rect">
            <a:avLst/>
          </a:prstGeom>
        </p:spPr>
      </p:pic>
      <p:pic>
        <p:nvPicPr>
          <p:cNvPr id="270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048000"/>
            <a:ext cx="4322763" cy="324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663017" y="228601"/>
            <a:ext cx="4267200" cy="3200400"/>
          </a:xfrm>
        </p:spPr>
      </p:pic>
    </p:spTree>
    <p:extLst>
      <p:ext uri="{BB962C8B-B14F-4D97-AF65-F5344CB8AC3E}">
        <p14:creationId xmlns:p14="http://schemas.microsoft.com/office/powerpoint/2010/main" val="40871532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57200"/>
            <a:ext cx="4800600" cy="27003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1" y="1887937"/>
            <a:ext cx="3809999" cy="2862881"/>
          </a:xfrm>
          <a:prstGeom prst="rect">
            <a:avLst/>
          </a:prstGeom>
        </p:spPr>
      </p:pic>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7200" y="3505200"/>
            <a:ext cx="4205817" cy="3154363"/>
          </a:xfrm>
        </p:spPr>
      </p:pic>
      <p:sp>
        <p:nvSpPr>
          <p:cNvPr id="2" name="Title 1"/>
          <p:cNvSpPr>
            <a:spLocks noGrp="1"/>
          </p:cNvSpPr>
          <p:nvPr>
            <p:ph type="title"/>
          </p:nvPr>
        </p:nvSpPr>
        <p:spPr>
          <a:xfrm>
            <a:off x="5333999" y="304799"/>
            <a:ext cx="3523645" cy="1502569"/>
          </a:xfrm>
        </p:spPr>
        <p:txBody>
          <a:bodyPr>
            <a:noAutofit/>
          </a:bodyPr>
          <a:lstStyle/>
          <a:p>
            <a:r>
              <a:rPr lang="en-US" sz="3200" b="1" dirty="0" smtClean="0"/>
              <a:t>SW Badger’s Grazing Broker Project</a:t>
            </a:r>
            <a:endParaRPr lang="en-US" sz="3200" b="1" dirty="0"/>
          </a:p>
        </p:txBody>
      </p:sp>
      <p:sp>
        <p:nvSpPr>
          <p:cNvPr id="5" name="TextBox 4"/>
          <p:cNvSpPr txBox="1"/>
          <p:nvPr/>
        </p:nvSpPr>
        <p:spPr>
          <a:xfrm>
            <a:off x="4895244" y="4839495"/>
            <a:ext cx="3962400" cy="1200329"/>
          </a:xfrm>
          <a:prstGeom prst="rect">
            <a:avLst/>
          </a:prstGeom>
          <a:noFill/>
        </p:spPr>
        <p:txBody>
          <a:bodyPr wrap="square" rtlCol="0">
            <a:spAutoFit/>
          </a:bodyPr>
          <a:lstStyle/>
          <a:p>
            <a:pPr algn="ctr" fontAlgn="auto">
              <a:spcBef>
                <a:spcPts val="0"/>
              </a:spcBef>
              <a:spcAft>
                <a:spcPts val="0"/>
              </a:spcAft>
            </a:pPr>
            <a:r>
              <a:rPr lang="en-US" b="1" dirty="0" smtClean="0">
                <a:solidFill>
                  <a:srgbClr val="FFFFCC"/>
                </a:solidFill>
                <a:latin typeface="Calibri"/>
              </a:rPr>
              <a:t>An estimated 60% of land in the region is owned by non-farming landowners</a:t>
            </a:r>
            <a:endParaRPr lang="en-US" b="1" dirty="0">
              <a:solidFill>
                <a:srgbClr val="FFFFCC"/>
              </a:solidFill>
              <a:latin typeface="Calibri"/>
            </a:endParaRPr>
          </a:p>
        </p:txBody>
      </p:sp>
      <p:sp>
        <p:nvSpPr>
          <p:cNvPr id="3" name="TextBox 2"/>
          <p:cNvSpPr txBox="1"/>
          <p:nvPr/>
        </p:nvSpPr>
        <p:spPr>
          <a:xfrm>
            <a:off x="5490647" y="6139387"/>
            <a:ext cx="2771593" cy="461665"/>
          </a:xfrm>
          <a:prstGeom prst="rect">
            <a:avLst/>
          </a:prstGeom>
          <a:noFill/>
        </p:spPr>
        <p:txBody>
          <a:bodyPr wrap="none" rtlCol="0">
            <a:spAutoFit/>
          </a:bodyPr>
          <a:lstStyle/>
          <a:p>
            <a:r>
              <a:rPr lang="en-US" dirty="0" smtClean="0">
                <a:solidFill>
                  <a:srgbClr val="FFC000"/>
                </a:solidFill>
              </a:rPr>
              <a:t>www.swbadger.org</a:t>
            </a:r>
            <a:endParaRPr lang="en-US" dirty="0">
              <a:solidFill>
                <a:srgbClr val="FFC000"/>
              </a:solidFill>
            </a:endParaRPr>
          </a:p>
        </p:txBody>
      </p:sp>
    </p:spTree>
    <p:extLst>
      <p:ext uri="{BB962C8B-B14F-4D97-AF65-F5344CB8AC3E}">
        <p14:creationId xmlns:p14="http://schemas.microsoft.com/office/powerpoint/2010/main" val="29180979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129"/>
            <a:ext cx="9143999" cy="1079347"/>
          </a:xfrm>
        </p:spPr>
        <p:txBody>
          <a:bodyPr>
            <a:normAutofit fontScale="90000"/>
          </a:bodyPr>
          <a:lstStyle/>
          <a:p>
            <a:r>
              <a:rPr lang="en-US" sz="4400" dirty="0" smtClean="0"/>
              <a:t>Simon Lake Challenge</a:t>
            </a:r>
            <a:br>
              <a:rPr lang="en-US" sz="4400" dirty="0" smtClean="0"/>
            </a:br>
            <a:r>
              <a:rPr lang="en-US" sz="2800" dirty="0" smtClean="0"/>
              <a:t>Community Based Conservation</a:t>
            </a:r>
            <a:endParaRPr lang="en-US" sz="2800" dirty="0"/>
          </a:p>
        </p:txBody>
      </p:sp>
      <p:pic>
        <p:nvPicPr>
          <p:cNvPr id="4" name="Content Placeholder 3" descr="G0053490.JPG"/>
          <p:cNvPicPr>
            <a:picLocks noGrp="1" noChangeAspect="1"/>
          </p:cNvPicPr>
          <p:nvPr>
            <p:ph idx="1"/>
          </p:nvPr>
        </p:nvPicPr>
        <p:blipFill>
          <a:blip r:embed="rId2" cstate="print">
            <a:extLst>
              <a:ext uri="{28A0092B-C50C-407E-A947-70E740481C1C}">
                <a14:useLocalDpi xmlns:a14="http://schemas.microsoft.com/office/drawing/2010/main" val="0"/>
              </a:ext>
            </a:extLst>
          </a:blip>
          <a:srcRect t="14289" b="14289"/>
          <a:stretch>
            <a:fillRect/>
          </a:stretch>
        </p:blipFill>
        <p:spPr>
          <a:xfrm>
            <a:off x="144696" y="1368746"/>
            <a:ext cx="8826471" cy="5270232"/>
          </a:xfrm>
        </p:spPr>
      </p:pic>
    </p:spTree>
    <p:extLst>
      <p:ext uri="{BB962C8B-B14F-4D97-AF65-F5344CB8AC3E}">
        <p14:creationId xmlns:p14="http://schemas.microsoft.com/office/powerpoint/2010/main" val="27027934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Demo Site Border.jpg"/>
          <p:cNvPicPr>
            <a:picLocks noGrp="1" noChangeAspect="1"/>
          </p:cNvPicPr>
          <p:nvPr>
            <p:ph idx="1"/>
          </p:nvPr>
        </p:nvPicPr>
        <p:blipFill>
          <a:blip r:embed="rId2">
            <a:extLst>
              <a:ext uri="{28A0092B-C50C-407E-A947-70E740481C1C}">
                <a14:useLocalDpi xmlns:a14="http://schemas.microsoft.com/office/drawing/2010/main" val="0"/>
              </a:ext>
            </a:extLst>
          </a:blip>
          <a:srcRect t="5857" b="5857"/>
          <a:stretch>
            <a:fillRect/>
          </a:stretch>
        </p:blipFill>
        <p:spPr>
          <a:xfrm>
            <a:off x="1" y="0"/>
            <a:ext cx="9144000" cy="6858000"/>
          </a:xfrm>
        </p:spPr>
      </p:pic>
    </p:spTree>
    <p:extLst>
      <p:ext uri="{BB962C8B-B14F-4D97-AF65-F5344CB8AC3E}">
        <p14:creationId xmlns:p14="http://schemas.microsoft.com/office/powerpoint/2010/main" val="30689207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unting_2.JPG"/>
          <p:cNvPicPr>
            <a:picLocks noGrp="1" noChangeAspect="1"/>
          </p:cNvPicPr>
          <p:nvPr>
            <p:ph idx="1"/>
          </p:nvPr>
        </p:nvPicPr>
        <p:blipFill>
          <a:blip r:embed="rId2" cstate="print">
            <a:extLst>
              <a:ext uri="{28A0092B-C50C-407E-A947-70E740481C1C}">
                <a14:useLocalDpi xmlns:a14="http://schemas.microsoft.com/office/drawing/2010/main" val="0"/>
              </a:ext>
            </a:extLst>
          </a:blip>
          <a:srcRect t="14289" b="14289"/>
          <a:stretch>
            <a:fillRect/>
          </a:stretch>
        </p:blipFill>
        <p:spPr>
          <a:xfrm>
            <a:off x="112619" y="94129"/>
            <a:ext cx="4093289" cy="2192887"/>
          </a:xfrm>
        </p:spPr>
      </p:pic>
      <p:pic>
        <p:nvPicPr>
          <p:cNvPr id="5" name="Picture 4" descr="Hunting_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19" y="94129"/>
            <a:ext cx="4517661" cy="3245766"/>
          </a:xfrm>
          <a:prstGeom prst="rect">
            <a:avLst/>
          </a:prstGeom>
        </p:spPr>
      </p:pic>
      <p:pic>
        <p:nvPicPr>
          <p:cNvPr id="6" name="Picture 5" descr="Eastern kingbir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0280" y="3578014"/>
            <a:ext cx="4352946" cy="3170060"/>
          </a:xfrm>
          <a:prstGeom prst="rect">
            <a:avLst/>
          </a:prstGeom>
        </p:spPr>
      </p:pic>
      <p:pic>
        <p:nvPicPr>
          <p:cNvPr id="7" name="Picture 6" descr="IMG_145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18" y="3578014"/>
            <a:ext cx="4372965" cy="3170060"/>
          </a:xfrm>
          <a:prstGeom prst="rect">
            <a:avLst/>
          </a:prstGeom>
        </p:spPr>
      </p:pic>
      <p:pic>
        <p:nvPicPr>
          <p:cNvPr id="8" name="Picture 7" descr="DSC_017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4976" y="94129"/>
            <a:ext cx="4208249" cy="3245766"/>
          </a:xfrm>
          <a:prstGeom prst="rect">
            <a:avLst/>
          </a:prstGeom>
        </p:spPr>
      </p:pic>
    </p:spTree>
    <p:extLst>
      <p:ext uri="{BB962C8B-B14F-4D97-AF65-F5344CB8AC3E}">
        <p14:creationId xmlns:p14="http://schemas.microsoft.com/office/powerpoint/2010/main" val="30945766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0739.jpg"/>
          <p:cNvPicPr>
            <a:picLocks noGrp="1" noChangeAspect="1"/>
          </p:cNvPicPr>
          <p:nvPr>
            <p:ph idx="1"/>
          </p:nvPr>
        </p:nvPicPr>
        <p:blipFill>
          <a:blip r:embed="rId2">
            <a:extLst>
              <a:ext uri="{28A0092B-C50C-407E-A947-70E740481C1C}">
                <a14:useLocalDpi xmlns:a14="http://schemas.microsoft.com/office/drawing/2010/main" val="0"/>
              </a:ext>
            </a:extLst>
          </a:blip>
          <a:srcRect t="14140" b="14140"/>
          <a:stretch>
            <a:fillRect/>
          </a:stretch>
        </p:blipFill>
        <p:spPr>
          <a:xfrm>
            <a:off x="0" y="94128"/>
            <a:ext cx="9143999" cy="6763871"/>
          </a:xfrm>
        </p:spPr>
      </p:pic>
    </p:spTree>
    <p:extLst>
      <p:ext uri="{BB962C8B-B14F-4D97-AF65-F5344CB8AC3E}">
        <p14:creationId xmlns:p14="http://schemas.microsoft.com/office/powerpoint/2010/main" val="30429787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838220"/>
          </a:xfrm>
        </p:spPr>
        <p:txBody>
          <a:bodyPr/>
          <a:lstStyle/>
          <a:p>
            <a:r>
              <a:rPr lang="en-US" dirty="0" smtClean="0"/>
              <a:t>Invasive Species Removal</a:t>
            </a:r>
            <a:endParaRPr lang="en-US" dirty="0"/>
          </a:p>
        </p:txBody>
      </p:sp>
      <p:pic>
        <p:nvPicPr>
          <p:cNvPr id="4" name="Picture 3" descr="G00433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0950"/>
            <a:ext cx="5401994" cy="2930099"/>
          </a:xfrm>
          <a:prstGeom prst="rect">
            <a:avLst/>
          </a:prstGeom>
        </p:spPr>
      </p:pic>
      <p:pic>
        <p:nvPicPr>
          <p:cNvPr id="5" name="Picture 4" descr="G00146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9394" y="4131277"/>
            <a:ext cx="5944605" cy="2726722"/>
          </a:xfrm>
          <a:prstGeom prst="rect">
            <a:avLst/>
          </a:prstGeom>
        </p:spPr>
      </p:pic>
      <p:sp>
        <p:nvSpPr>
          <p:cNvPr id="6" name="TextBox 5"/>
          <p:cNvSpPr txBox="1"/>
          <p:nvPr/>
        </p:nvSpPr>
        <p:spPr>
          <a:xfrm>
            <a:off x="5401994" y="2186201"/>
            <a:ext cx="2921985" cy="584776"/>
          </a:xfrm>
          <a:prstGeom prst="rect">
            <a:avLst/>
          </a:prstGeom>
          <a:noFill/>
        </p:spPr>
        <p:txBody>
          <a:bodyPr wrap="square" rtlCol="0">
            <a:spAutoFit/>
          </a:bodyPr>
          <a:lstStyle/>
          <a:p>
            <a:r>
              <a:rPr lang="en-US" sz="3200" dirty="0" smtClean="0"/>
              <a:t>Before</a:t>
            </a:r>
            <a:endParaRPr lang="en-US" sz="3200" dirty="0"/>
          </a:p>
        </p:txBody>
      </p:sp>
      <p:sp>
        <p:nvSpPr>
          <p:cNvPr id="7" name="TextBox 6"/>
          <p:cNvSpPr txBox="1"/>
          <p:nvPr/>
        </p:nvSpPr>
        <p:spPr>
          <a:xfrm>
            <a:off x="1093261" y="5127927"/>
            <a:ext cx="2106133" cy="584776"/>
          </a:xfrm>
          <a:prstGeom prst="rect">
            <a:avLst/>
          </a:prstGeom>
          <a:noFill/>
        </p:spPr>
        <p:txBody>
          <a:bodyPr wrap="square" rtlCol="0">
            <a:spAutoFit/>
          </a:bodyPr>
          <a:lstStyle/>
          <a:p>
            <a:pPr algn="r"/>
            <a:r>
              <a:rPr lang="en-US" sz="3200" dirty="0" smtClean="0"/>
              <a:t>After</a:t>
            </a:r>
            <a:endParaRPr lang="en-US" sz="3200" dirty="0"/>
          </a:p>
        </p:txBody>
      </p:sp>
    </p:spTree>
    <p:extLst>
      <p:ext uri="{BB962C8B-B14F-4D97-AF65-F5344CB8AC3E}">
        <p14:creationId xmlns:p14="http://schemas.microsoft.com/office/powerpoint/2010/main" val="20465444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0024687.JPG"/>
          <p:cNvPicPr>
            <a:picLocks noGrp="1" noChangeAspect="1"/>
          </p:cNvPicPr>
          <p:nvPr>
            <p:ph idx="1"/>
          </p:nvPr>
        </p:nvPicPr>
        <p:blipFill>
          <a:blip r:embed="rId2" cstate="print">
            <a:extLst>
              <a:ext uri="{28A0092B-C50C-407E-A947-70E740481C1C}">
                <a14:useLocalDpi xmlns:a14="http://schemas.microsoft.com/office/drawing/2010/main" val="0"/>
              </a:ext>
            </a:extLst>
          </a:blip>
          <a:srcRect t="14289" b="14289"/>
          <a:stretch>
            <a:fillRect/>
          </a:stretch>
        </p:blipFill>
        <p:spPr>
          <a:xfrm>
            <a:off x="160775" y="94129"/>
            <a:ext cx="8810394" cy="6560924"/>
          </a:xfrm>
        </p:spPr>
      </p:pic>
    </p:spTree>
    <p:extLst>
      <p:ext uri="{BB962C8B-B14F-4D97-AF65-F5344CB8AC3E}">
        <p14:creationId xmlns:p14="http://schemas.microsoft.com/office/powerpoint/2010/main" val="4179536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G0034800.JPG"/>
          <p:cNvPicPr>
            <a:picLocks noGrp="1" noChangeAspect="1"/>
          </p:cNvPicPr>
          <p:nvPr>
            <p:ph idx="1"/>
          </p:nvPr>
        </p:nvPicPr>
        <p:blipFill>
          <a:blip r:embed="rId2" cstate="print">
            <a:extLst>
              <a:ext uri="{28A0092B-C50C-407E-A947-70E740481C1C}">
                <a14:useLocalDpi xmlns:a14="http://schemas.microsoft.com/office/drawing/2010/main" val="0"/>
              </a:ext>
            </a:extLst>
          </a:blip>
          <a:srcRect t="14289" b="14289"/>
          <a:stretch>
            <a:fillRect/>
          </a:stretch>
        </p:blipFill>
        <p:spPr>
          <a:xfrm>
            <a:off x="112542" y="94129"/>
            <a:ext cx="8890781" cy="6625224"/>
          </a:xfrm>
        </p:spPr>
      </p:pic>
    </p:spTree>
    <p:extLst>
      <p:ext uri="{BB962C8B-B14F-4D97-AF65-F5344CB8AC3E}">
        <p14:creationId xmlns:p14="http://schemas.microsoft.com/office/powerpoint/2010/main" val="1159722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0024679.JPG"/>
          <p:cNvPicPr>
            <a:picLocks noGrp="1" noChangeAspect="1"/>
          </p:cNvPicPr>
          <p:nvPr>
            <p:ph idx="1"/>
          </p:nvPr>
        </p:nvPicPr>
        <p:blipFill>
          <a:blip r:embed="rId2" cstate="print">
            <a:extLst>
              <a:ext uri="{28A0092B-C50C-407E-A947-70E740481C1C}">
                <a14:useLocalDpi xmlns:a14="http://schemas.microsoft.com/office/drawing/2010/main" val="0"/>
              </a:ext>
            </a:extLst>
          </a:blip>
          <a:srcRect t="14289" b="14289"/>
          <a:stretch>
            <a:fillRect/>
          </a:stretch>
        </p:blipFill>
        <p:spPr>
          <a:xfrm>
            <a:off x="128619" y="94128"/>
            <a:ext cx="8842549" cy="6641299"/>
          </a:xfrm>
        </p:spPr>
      </p:pic>
    </p:spTree>
    <p:extLst>
      <p:ext uri="{BB962C8B-B14F-4D97-AF65-F5344CB8AC3E}">
        <p14:creationId xmlns:p14="http://schemas.microsoft.com/office/powerpoint/2010/main" val="2114189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defRPr/>
            </a:pPr>
            <a:r>
              <a:rPr lang="en-US" smtClean="0"/>
              <a:t>To Keep Control Panel Visible</a:t>
            </a:r>
          </a:p>
        </p:txBody>
      </p:sp>
      <p:pic>
        <p:nvPicPr>
          <p:cNvPr id="46083" name="Content Placeholder 3" descr="closed_menus.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1790700" y="1600200"/>
            <a:ext cx="2971800" cy="2466976"/>
          </a:xfrm>
        </p:spPr>
      </p:pic>
      <p:cxnSp>
        <p:nvCxnSpPr>
          <p:cNvPr id="5" name="Curved Connector 4"/>
          <p:cNvCxnSpPr/>
          <p:nvPr/>
        </p:nvCxnSpPr>
        <p:spPr>
          <a:xfrm flipV="1">
            <a:off x="609600" y="1766889"/>
            <a:ext cx="1905000" cy="900113"/>
          </a:xfrm>
          <a:prstGeom prst="curvedConnector3">
            <a:avLst>
              <a:gd name="adj1" fmla="val 50000"/>
            </a:avLst>
          </a:prstGeom>
          <a:ln w="57150">
            <a:tailEnd type="arrow"/>
          </a:ln>
        </p:spPr>
        <p:style>
          <a:lnRef idx="3">
            <a:schemeClr val="dk1"/>
          </a:lnRef>
          <a:fillRef idx="0">
            <a:schemeClr val="dk1"/>
          </a:fillRef>
          <a:effectRef idx="2">
            <a:schemeClr val="dk1"/>
          </a:effectRef>
          <a:fontRef idx="minor">
            <a:schemeClr val="tx1"/>
          </a:fontRef>
        </p:style>
      </p:cxnSp>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657600"/>
            <a:ext cx="290512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urved Connector 6"/>
          <p:cNvCxnSpPr/>
          <p:nvPr/>
        </p:nvCxnSpPr>
        <p:spPr>
          <a:xfrm flipV="1">
            <a:off x="4038600" y="4419600"/>
            <a:ext cx="2362200" cy="1143000"/>
          </a:xfrm>
          <a:prstGeom prst="curvedConnector3">
            <a:avLst>
              <a:gd name="adj1" fmla="val 50000"/>
            </a:avLst>
          </a:prstGeom>
          <a:ln w="57150">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70314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DSC_0192.JPG"/>
          <p:cNvPicPr>
            <a:picLocks noGrp="1" noChangeAspect="1"/>
          </p:cNvPicPr>
          <p:nvPr>
            <p:ph idx="1"/>
          </p:nvPr>
        </p:nvPicPr>
        <p:blipFill>
          <a:blip r:embed="rId2" cstate="print">
            <a:extLst>
              <a:ext uri="{28A0092B-C50C-407E-A947-70E740481C1C}">
                <a14:useLocalDpi xmlns:a14="http://schemas.microsoft.com/office/drawing/2010/main" val="0"/>
              </a:ext>
            </a:extLst>
          </a:blip>
          <a:srcRect t="9826" b="9826"/>
          <a:stretch>
            <a:fillRect/>
          </a:stretch>
        </p:blipFill>
        <p:spPr>
          <a:xfrm>
            <a:off x="144696" y="257200"/>
            <a:ext cx="8874703" cy="6301403"/>
          </a:xfrm>
        </p:spPr>
      </p:pic>
    </p:spTree>
    <p:extLst>
      <p:ext uri="{BB962C8B-B14F-4D97-AF65-F5344CB8AC3E}">
        <p14:creationId xmlns:p14="http://schemas.microsoft.com/office/powerpoint/2010/main" val="39612998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1667.JPG"/>
          <p:cNvPicPr>
            <a:picLocks noGrp="1" noChangeAspect="1"/>
          </p:cNvPicPr>
          <p:nvPr>
            <p:ph idx="1"/>
          </p:nvPr>
        </p:nvPicPr>
        <p:blipFill>
          <a:blip r:embed="rId2" cstate="print">
            <a:extLst>
              <a:ext uri="{28A0092B-C50C-407E-A947-70E740481C1C}">
                <a14:useLocalDpi xmlns:a14="http://schemas.microsoft.com/office/drawing/2010/main" val="0"/>
              </a:ext>
            </a:extLst>
          </a:blip>
          <a:srcRect t="14142" b="14142"/>
          <a:stretch>
            <a:fillRect/>
          </a:stretch>
        </p:blipFill>
        <p:spPr>
          <a:xfrm>
            <a:off x="160773" y="94128"/>
            <a:ext cx="8858627" cy="6609149"/>
          </a:xfrm>
        </p:spPr>
      </p:pic>
    </p:spTree>
    <p:extLst>
      <p:ext uri="{BB962C8B-B14F-4D97-AF65-F5344CB8AC3E}">
        <p14:creationId xmlns:p14="http://schemas.microsoft.com/office/powerpoint/2010/main" val="8192597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5" y="202290"/>
            <a:ext cx="8147051" cy="1823162"/>
          </a:xfrm>
        </p:spPr>
        <p:txBody>
          <a:bodyPr/>
          <a:lstStyle/>
          <a:p>
            <a:r>
              <a:rPr lang="en-US" sz="2400" dirty="0" smtClean="0"/>
              <a:t>By convening farmers, agencies and recreational landowners; in working cooperatively to meet conservation goals, we create a community environment for stewardship and strengthen communities by supporting their efforts. </a:t>
            </a:r>
            <a:endParaRPr lang="en-US" sz="2400" dirty="0"/>
          </a:p>
        </p:txBody>
      </p:sp>
      <p:pic>
        <p:nvPicPr>
          <p:cNvPr id="4" name="Picture 3" descr="IMG_216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03" y="2133600"/>
            <a:ext cx="7852649" cy="4328553"/>
          </a:xfrm>
          <a:prstGeom prst="rect">
            <a:avLst/>
          </a:prstGeom>
        </p:spPr>
      </p:pic>
    </p:spTree>
    <p:extLst>
      <p:ext uri="{BB962C8B-B14F-4D97-AF65-F5344CB8AC3E}">
        <p14:creationId xmlns:p14="http://schemas.microsoft.com/office/powerpoint/2010/main" val="6033426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918596"/>
          </a:xfrm>
        </p:spPr>
        <p:txBody>
          <a:bodyPr/>
          <a:lstStyle/>
          <a:p>
            <a:r>
              <a:rPr lang="en-US" dirty="0" smtClean="0"/>
              <a:t>Questions?</a:t>
            </a:r>
            <a:endParaRPr lang="en-US" dirty="0"/>
          </a:p>
        </p:txBody>
      </p:sp>
      <p:pic>
        <p:nvPicPr>
          <p:cNvPr id="4" name="Content Placeholder 3" descr="IMG_3021.JPG"/>
          <p:cNvPicPr>
            <a:picLocks noGrp="1" noChangeAspect="1"/>
          </p:cNvPicPr>
          <p:nvPr>
            <p:ph idx="1"/>
          </p:nvPr>
        </p:nvPicPr>
        <p:blipFill>
          <a:blip r:embed="rId2" cstate="print">
            <a:extLst>
              <a:ext uri="{28A0092B-C50C-407E-A947-70E740481C1C}">
                <a14:useLocalDpi xmlns:a14="http://schemas.microsoft.com/office/drawing/2010/main" val="0"/>
              </a:ext>
            </a:extLst>
          </a:blip>
          <a:srcRect t="14289" b="14289"/>
          <a:stretch>
            <a:fillRect/>
          </a:stretch>
        </p:blipFill>
        <p:spPr>
          <a:xfrm>
            <a:off x="498475" y="1134640"/>
            <a:ext cx="8147051" cy="4199360"/>
          </a:xfrm>
        </p:spPr>
      </p:pic>
      <p:pic>
        <p:nvPicPr>
          <p:cNvPr id="5" name="Picture 4" descr="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5974080"/>
            <a:ext cx="2209800" cy="883920"/>
          </a:xfrm>
          <a:prstGeom prst="rect">
            <a:avLst/>
          </a:prstGeom>
        </p:spPr>
      </p:pic>
      <p:sp>
        <p:nvSpPr>
          <p:cNvPr id="3" name="TextBox 2"/>
          <p:cNvSpPr txBox="1"/>
          <p:nvPr/>
        </p:nvSpPr>
        <p:spPr>
          <a:xfrm>
            <a:off x="2514600" y="5486400"/>
            <a:ext cx="4953000" cy="1077218"/>
          </a:xfrm>
          <a:prstGeom prst="rect">
            <a:avLst/>
          </a:prstGeom>
          <a:noFill/>
        </p:spPr>
        <p:txBody>
          <a:bodyPr wrap="square" rtlCol="0">
            <a:spAutoFit/>
          </a:bodyPr>
          <a:lstStyle/>
          <a:p>
            <a:r>
              <a:rPr lang="en-US" sz="1600" dirty="0" smtClean="0">
                <a:solidFill>
                  <a:schemeClr val="tx2"/>
                </a:solidFill>
              </a:rPr>
              <a:t>Andy Marcum- </a:t>
            </a:r>
            <a:r>
              <a:rPr lang="en-US" sz="1600" dirty="0" smtClean="0">
                <a:solidFill>
                  <a:schemeClr val="tx2"/>
                </a:solidFill>
                <a:hlinkClick r:id="rId4"/>
              </a:rPr>
              <a:t>andym@landstewardshipproject.org</a:t>
            </a:r>
            <a:endParaRPr lang="en-US" sz="1600" dirty="0" smtClean="0">
              <a:solidFill>
                <a:schemeClr val="tx2"/>
              </a:solidFill>
            </a:endParaRPr>
          </a:p>
          <a:p>
            <a:r>
              <a:rPr lang="en-US" sz="1600" dirty="0" smtClean="0">
                <a:solidFill>
                  <a:schemeClr val="tx2"/>
                </a:solidFill>
              </a:rPr>
              <a:t>Phone- 320-424-3901 </a:t>
            </a:r>
          </a:p>
          <a:p>
            <a:r>
              <a:rPr lang="en-US" sz="1600" dirty="0" smtClean="0">
                <a:solidFill>
                  <a:schemeClr val="tx2"/>
                </a:solidFill>
              </a:rPr>
              <a:t>Laura Paine- </a:t>
            </a:r>
            <a:r>
              <a:rPr lang="en-US" sz="1600" dirty="0" smtClean="0">
                <a:solidFill>
                  <a:schemeClr val="tx2"/>
                </a:solidFill>
                <a:hlinkClick r:id="rId5"/>
              </a:rPr>
              <a:t>lkpaine@gmail.com</a:t>
            </a:r>
            <a:endParaRPr lang="en-US" sz="1600" dirty="0" smtClean="0">
              <a:solidFill>
                <a:schemeClr val="tx2"/>
              </a:solidFill>
            </a:endParaRPr>
          </a:p>
          <a:p>
            <a:r>
              <a:rPr lang="en-US" sz="1600" dirty="0" smtClean="0">
                <a:solidFill>
                  <a:schemeClr val="tx2"/>
                </a:solidFill>
              </a:rPr>
              <a:t>Phone- 608-338-9039</a:t>
            </a:r>
          </a:p>
        </p:txBody>
      </p:sp>
      <p:pic>
        <p:nvPicPr>
          <p:cNvPr id="6" name="Picture 5" descr="2015Dairy Grazing Logo_PMS_4695 cop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8" y="5989754"/>
            <a:ext cx="2223127" cy="868245"/>
          </a:xfrm>
          <a:prstGeom prst="rect">
            <a:avLst/>
          </a:prstGeom>
        </p:spPr>
      </p:pic>
    </p:spTree>
    <p:extLst>
      <p:ext uri="{BB962C8B-B14F-4D97-AF65-F5344CB8AC3E}">
        <p14:creationId xmlns:p14="http://schemas.microsoft.com/office/powerpoint/2010/main" val="425606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Webinars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219200"/>
            <a:ext cx="4724400" cy="5410200"/>
          </a:xfrm>
        </p:spPr>
      </p:pic>
    </p:spTree>
    <p:extLst>
      <p:ext uri="{BB962C8B-B14F-4D97-AF65-F5344CB8AC3E}">
        <p14:creationId xmlns:p14="http://schemas.microsoft.com/office/powerpoint/2010/main" val="20504910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cstate="print">
            <a:extLst/>
          </a:blip>
          <a:srcRect b="3000"/>
          <a:stretch/>
        </p:blipFill>
        <p:spPr bwMode="auto">
          <a:xfrm>
            <a:off x="1600200" y="226373"/>
            <a:ext cx="5486400" cy="4497304"/>
          </a:xfrm>
          <a:prstGeom prst="rect">
            <a:avLst/>
          </a:prstGeom>
          <a:ln>
            <a:noFill/>
          </a:ln>
          <a:effectLst>
            <a:softEdge rad="112500"/>
          </a:effectLst>
          <a:extLst/>
        </p:spPr>
      </p:pic>
      <p:sp>
        <p:nvSpPr>
          <p:cNvPr id="28675" name="TextBox 1"/>
          <p:cNvSpPr txBox="1">
            <a:spLocks noChangeArrowheads="1"/>
          </p:cNvSpPr>
          <p:nvPr/>
        </p:nvSpPr>
        <p:spPr bwMode="auto">
          <a:xfrm>
            <a:off x="1501775" y="4876800"/>
            <a:ext cx="6019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6000" b="1" dirty="0">
                <a:latin typeface="Veneer Two"/>
                <a:cs typeface="Arial" panose="020B0604020202020204" pitchFamily="34" charset="0"/>
              </a:rPr>
              <a:t>Thank you!</a:t>
            </a:r>
          </a:p>
        </p:txBody>
      </p:sp>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smtClean="0">
                <a:solidFill>
                  <a:srgbClr val="919671"/>
                </a:solidFill>
              </a:rPr>
              <a:t>To Ask a Question</a:t>
            </a:r>
          </a:p>
        </p:txBody>
      </p:sp>
      <p:pic>
        <p:nvPicPr>
          <p:cNvPr id="47107" name="Content Placeholder 5" descr="question_entered.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4114800" y="1785938"/>
            <a:ext cx="4724400" cy="3624262"/>
          </a:xfrm>
        </p:spPr>
      </p:pic>
      <p:sp>
        <p:nvSpPr>
          <p:cNvPr id="47108" name="TextBox 8"/>
          <p:cNvSpPr txBox="1">
            <a:spLocks noChangeArrowheads="1"/>
          </p:cNvSpPr>
          <p:nvPr/>
        </p:nvSpPr>
        <p:spPr bwMode="auto">
          <a:xfrm>
            <a:off x="228600" y="2057404"/>
            <a:ext cx="3124200" cy="41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05" tIns="54854" rIns="109705" bIns="548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2400" b="1">
                <a:solidFill>
                  <a:srgbClr val="000000"/>
                </a:solidFill>
                <a:latin typeface="Arial Narrow" pitchFamily="34" charset="0"/>
                <a:ea typeface="ＭＳ Ｐゴシック" pitchFamily="34" charset="-128"/>
                <a:cs typeface="Arial" charset="0"/>
              </a:rPr>
              <a:t>Type your question in the small box at the bottom of the Questions box.</a:t>
            </a:r>
          </a:p>
          <a:p>
            <a:pPr defTabSz="914184" fontAlgn="base">
              <a:spcBef>
                <a:spcPct val="0"/>
              </a:spcBef>
              <a:spcAft>
                <a:spcPct val="0"/>
              </a:spcAft>
            </a:pPr>
            <a:endParaRPr lang="en-US" altLang="en-US" sz="2400" b="1">
              <a:solidFill>
                <a:srgbClr val="000000"/>
              </a:solidFill>
              <a:latin typeface="Arial Narrow" pitchFamily="34" charset="0"/>
              <a:ea typeface="ＭＳ Ｐゴシック" pitchFamily="34" charset="-128"/>
              <a:cs typeface="Arial" charset="0"/>
            </a:endParaRPr>
          </a:p>
          <a:p>
            <a:pPr defTabSz="914184" fontAlgn="base">
              <a:spcBef>
                <a:spcPct val="0"/>
              </a:spcBef>
              <a:spcAft>
                <a:spcPct val="0"/>
              </a:spcAft>
            </a:pPr>
            <a:r>
              <a:rPr lang="en-US" altLang="en-US" sz="2400" b="1">
                <a:solidFill>
                  <a:srgbClr val="000000"/>
                </a:solidFill>
                <a:latin typeface="Arial Narrow" pitchFamily="34" charset="0"/>
                <a:ea typeface="ＭＳ Ｐゴシック" pitchFamily="34" charset="-128"/>
                <a:cs typeface="Arial" charset="0"/>
              </a:rPr>
              <a:t>If possible, specify which panelist(s) you are addressing with your question.</a:t>
            </a:r>
          </a:p>
          <a:p>
            <a:pPr defTabSz="914184" fontAlgn="base">
              <a:spcBef>
                <a:spcPct val="0"/>
              </a:spcBef>
              <a:spcAft>
                <a:spcPct val="0"/>
              </a:spcAft>
            </a:pPr>
            <a:endParaRPr lang="en-US" altLang="en-US" sz="2400" b="1">
              <a:solidFill>
                <a:srgbClr val="000000"/>
              </a:solidFill>
              <a:latin typeface="Arial Narrow" pitchFamily="34" charset="0"/>
              <a:ea typeface="ＭＳ Ｐゴシック" pitchFamily="34" charset="-128"/>
              <a:cs typeface="Arial" charset="0"/>
            </a:endParaRPr>
          </a:p>
          <a:p>
            <a:pPr defTabSz="914184" fontAlgn="base">
              <a:spcBef>
                <a:spcPct val="0"/>
              </a:spcBef>
              <a:spcAft>
                <a:spcPct val="0"/>
              </a:spcAft>
            </a:pPr>
            <a:r>
              <a:rPr lang="en-US" altLang="en-US" sz="2400" b="1">
                <a:solidFill>
                  <a:srgbClr val="000000"/>
                </a:solidFill>
                <a:latin typeface="Arial Narrow" pitchFamily="34" charset="0"/>
                <a:ea typeface="ＭＳ Ｐゴシック" pitchFamily="34" charset="-128"/>
                <a:cs typeface="Arial" charset="0"/>
              </a:rPr>
              <a:t>Press “Send”!</a:t>
            </a:r>
          </a:p>
        </p:txBody>
      </p:sp>
      <p:cxnSp>
        <p:nvCxnSpPr>
          <p:cNvPr id="11" name="Curved Connector 10"/>
          <p:cNvCxnSpPr/>
          <p:nvPr/>
        </p:nvCxnSpPr>
        <p:spPr>
          <a:xfrm rot="16200000" flipH="1">
            <a:off x="2038350" y="1809750"/>
            <a:ext cx="2438400" cy="2933700"/>
          </a:xfrm>
          <a:prstGeom prst="curvedConnector4">
            <a:avLst>
              <a:gd name="adj1" fmla="val -9375"/>
              <a:gd name="adj2" fmla="val 76623"/>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23760937"/>
      </p:ext>
    </p:extLst>
  </p:cSld>
  <p:clrMapOvr>
    <a:masterClrMapping/>
  </p:clrMapOvr>
  <p:transition>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t="14932" r="59174" b="55563"/>
          <a:stretch>
            <a:fillRect/>
          </a:stretch>
        </p:blipFill>
        <p:spPr bwMode="auto">
          <a:xfrm>
            <a:off x="5791200" y="2209800"/>
            <a:ext cx="23622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itle 1"/>
          <p:cNvSpPr>
            <a:spLocks noGrp="1"/>
          </p:cNvSpPr>
          <p:nvPr>
            <p:ph type="title"/>
          </p:nvPr>
        </p:nvSpPr>
        <p:spPr>
          <a:xfrm>
            <a:off x="457200" y="868363"/>
            <a:ext cx="8229600" cy="731837"/>
          </a:xfrm>
        </p:spPr>
        <p:txBody>
          <a:bodyPr/>
          <a:lstStyle/>
          <a:p>
            <a:pPr eaLnBrk="1" hangingPunct="1">
              <a:defRPr/>
            </a:pPr>
            <a:r>
              <a:rPr lang="en-US" sz="4000" dirty="0" smtClean="0">
                <a:solidFill>
                  <a:schemeClr val="bg2">
                    <a:lumMod val="50000"/>
                  </a:schemeClr>
                </a:solidFill>
              </a:rPr>
              <a:t>To “Raise Your Hand”</a:t>
            </a:r>
          </a:p>
        </p:txBody>
      </p:sp>
      <p:cxnSp>
        <p:nvCxnSpPr>
          <p:cNvPr id="11" name="Curved Connector 10"/>
          <p:cNvCxnSpPr/>
          <p:nvPr/>
        </p:nvCxnSpPr>
        <p:spPr>
          <a:xfrm flipV="1">
            <a:off x="4191000" y="3795713"/>
            <a:ext cx="2057400" cy="1233487"/>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493838"/>
            <a:ext cx="2436813" cy="4525962"/>
          </a:xfrm>
        </p:spPr>
      </p:pic>
      <p:grpSp>
        <p:nvGrpSpPr>
          <p:cNvPr id="16" name="Group 15"/>
          <p:cNvGrpSpPr>
            <a:grpSpLocks/>
          </p:cNvGrpSpPr>
          <p:nvPr/>
        </p:nvGrpSpPr>
        <p:grpSpPr bwMode="auto">
          <a:xfrm>
            <a:off x="168275" y="2209800"/>
            <a:ext cx="3641725" cy="1219200"/>
            <a:chOff x="168578" y="2057399"/>
            <a:chExt cx="3641424" cy="1219201"/>
          </a:xfrm>
        </p:grpSpPr>
        <p:sp>
          <p:nvSpPr>
            <p:cNvPr id="8" name="Oval 7"/>
            <p:cNvSpPr/>
            <p:nvPr/>
          </p:nvSpPr>
          <p:spPr>
            <a:xfrm>
              <a:off x="168578" y="2057399"/>
              <a:ext cx="974644" cy="1219201"/>
            </a:xfrm>
            <a:prstGeom prst="ellipse">
              <a:avLst/>
            </a:prstGeom>
            <a:solidFill>
              <a:srgbClr val="C0504D">
                <a:alpha val="36078"/>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cxnSp>
          <p:nvCxnSpPr>
            <p:cNvPr id="14" name="Curved Connector 13"/>
            <p:cNvCxnSpPr/>
            <p:nvPr/>
          </p:nvCxnSpPr>
          <p:spPr>
            <a:xfrm rot="10800000" flipV="1">
              <a:off x="838448" y="2057399"/>
              <a:ext cx="2971554" cy="565150"/>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74325474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en-US" smtClean="0">
                <a:solidFill>
                  <a:srgbClr val="919671"/>
                </a:solidFill>
              </a:rPr>
              <a:t>Post-Webinar Survey</a:t>
            </a:r>
          </a:p>
        </p:txBody>
      </p:sp>
      <p:sp>
        <p:nvSpPr>
          <p:cNvPr id="2" name="Content Placeholder 1"/>
          <p:cNvSpPr>
            <a:spLocks noGrp="1"/>
          </p:cNvSpPr>
          <p:nvPr>
            <p:ph sz="quarter" idx="1"/>
          </p:nvPr>
        </p:nvSpPr>
        <p:spPr/>
        <p:txBody>
          <a:bodyPr/>
          <a:lstStyle/>
          <a:p>
            <a:r>
              <a:rPr lang="en-US" dirty="0" smtClean="0"/>
              <a:t>We will be sending out a survey following the webinar.</a:t>
            </a:r>
          </a:p>
          <a:p>
            <a:r>
              <a:rPr lang="en-US" dirty="0" smtClean="0"/>
              <a:t>These surveys help to make for a better experience for everyone involved, if you could please take a moment to fill them out, it would be of great help to us.</a:t>
            </a:r>
            <a:endParaRPr lang="en-US" dirty="0"/>
          </a:p>
        </p:txBody>
      </p:sp>
    </p:spTree>
    <p:extLst>
      <p:ext uri="{BB962C8B-B14F-4D97-AF65-F5344CB8AC3E}">
        <p14:creationId xmlns:p14="http://schemas.microsoft.com/office/powerpoint/2010/main" val="1562594043"/>
      </p:ext>
    </p:extLst>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TotalTime>
  <Words>3906</Words>
  <Application>Microsoft Office PowerPoint</Application>
  <PresentationFormat>On-screen Show (4:3)</PresentationFormat>
  <Paragraphs>350</Paragraphs>
  <Slides>65</Slides>
  <Notes>36</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65</vt:i4>
      </vt:variant>
    </vt:vector>
  </HeadingPairs>
  <TitlesOfParts>
    <vt:vector size="70" baseType="lpstr">
      <vt:lpstr>Office Theme</vt:lpstr>
      <vt:lpstr>PhotoSuite Image</vt:lpstr>
      <vt:lpstr>Chart</vt:lpstr>
      <vt:lpstr>Microsoft Graph Chart</vt:lpstr>
      <vt:lpstr>Presentation</vt:lpstr>
      <vt:lpstr>Upper Midwest Grazing Educators Webinar Series</vt:lpstr>
      <vt:lpstr>Hosted by Warren King and Jane Jewett</vt:lpstr>
      <vt:lpstr>Webinar Technical Orientation</vt:lpstr>
      <vt:lpstr>Your Starting Screen</vt:lpstr>
      <vt:lpstr>To Display Minimized Control Panel</vt:lpstr>
      <vt:lpstr>To Keep Control Panel Visible</vt:lpstr>
      <vt:lpstr>To Ask a Question</vt:lpstr>
      <vt:lpstr>To “Raise Your Hand”</vt:lpstr>
      <vt:lpstr>Post-Webinar Survey</vt:lpstr>
      <vt:lpstr>Who’s Sponsoring the webinar series?</vt:lpstr>
      <vt:lpstr>Why Focus on Grazing Educators?</vt:lpstr>
      <vt:lpstr>What Could a Grazing Educator Network Achieve? </vt:lpstr>
      <vt:lpstr>What is the format for today’s webinar?</vt:lpstr>
      <vt:lpstr>PowerPoint Presentation</vt:lpstr>
      <vt:lpstr>PowerPoint Presentation</vt:lpstr>
      <vt:lpstr>Conservation and the Environment on the Grazing Farm:</vt:lpstr>
      <vt:lpstr>Land Stewardship Project</vt:lpstr>
      <vt:lpstr>PowerPoint Presentation</vt:lpstr>
      <vt:lpstr>Success of Engagement; Networks &amp; Individual Change</vt:lpstr>
      <vt:lpstr>1-1 Conversations</vt:lpstr>
      <vt:lpstr>Formation of Networks</vt:lpstr>
      <vt:lpstr>Cover Crop/Soil Health Network</vt:lpstr>
      <vt:lpstr>The nuts and bolts of Grazing for Conservation and Soil Health</vt:lpstr>
      <vt:lpstr>PowerPoint Presentation</vt:lpstr>
      <vt:lpstr>A Conservation Farming Apprenticeship</vt:lpstr>
      <vt:lpstr>Why continuous living cover? Land….Water…Wildlife</vt:lpstr>
      <vt:lpstr>Considering grazing as a habitat management tool</vt:lpstr>
      <vt:lpstr>Pastures keep soil in place data from Breneman Discovery Farms project</vt:lpstr>
      <vt:lpstr>Over Grazed</vt:lpstr>
      <vt:lpstr>Rotational Grazing Principles  for Production AND Conservation</vt:lpstr>
      <vt:lpstr>Livestock</vt:lpstr>
      <vt:lpstr>Pastures mimic natural systems</vt:lpstr>
      <vt:lpstr>Diverse pastures increase intake</vt:lpstr>
      <vt:lpstr>Forage Yield in  simple and complex mixtures</vt:lpstr>
      <vt:lpstr>PowerPoint Presentation</vt:lpstr>
      <vt:lpstr>Goal:  Have the right animals at the right place at the right time for the right reasons</vt:lpstr>
      <vt:lpstr>Improving Aquatic Habitat</vt:lpstr>
      <vt:lpstr>Aquatic Habitat &amp; Bank Stability</vt:lpstr>
      <vt:lpstr>STREAM CROSSINGS</vt:lpstr>
      <vt:lpstr>Managing Riparian Pastures</vt:lpstr>
      <vt:lpstr>Vegetation management goals: Improve habitat structure? Control invasives?</vt:lpstr>
      <vt:lpstr>Understanding Animal Grazing Behavior</vt:lpstr>
      <vt:lpstr>PowerPoint Presentation</vt:lpstr>
      <vt:lpstr>PowerPoint Presentation</vt:lpstr>
      <vt:lpstr>Managing Grazing to Enhance Grassland Bird Habitat</vt:lpstr>
      <vt:lpstr>Making Compromises:  Nest Survival</vt:lpstr>
      <vt:lpstr>Creating a Nesting Refuge</vt:lpstr>
      <vt:lpstr>Working Landscapes</vt:lpstr>
      <vt:lpstr>Case History</vt:lpstr>
      <vt:lpstr>A Grazing-Conservation Partnership</vt:lpstr>
      <vt:lpstr>SW Badger’s Grazing Broker Project</vt:lpstr>
      <vt:lpstr>Simon Lake Challenge Community Based Conservation</vt:lpstr>
      <vt:lpstr>PowerPoint Presentation</vt:lpstr>
      <vt:lpstr>PowerPoint Presentation</vt:lpstr>
      <vt:lpstr>PowerPoint Presentation</vt:lpstr>
      <vt:lpstr>Invasive Species Removal</vt:lpstr>
      <vt:lpstr>PowerPoint Presentation</vt:lpstr>
      <vt:lpstr>PowerPoint Presentation</vt:lpstr>
      <vt:lpstr>PowerPoint Presentation</vt:lpstr>
      <vt:lpstr>PowerPoint Presentation</vt:lpstr>
      <vt:lpstr>PowerPoint Presentation</vt:lpstr>
      <vt:lpstr>PowerPoint Presentation</vt:lpstr>
      <vt:lpstr>Questions?</vt:lpstr>
      <vt:lpstr>Future Webinars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dc:creator>
  <cp:lastModifiedBy>Jane G Jewett</cp:lastModifiedBy>
  <cp:revision>61</cp:revision>
  <cp:lastPrinted>2015-04-30T18:03:27Z</cp:lastPrinted>
  <dcterms:created xsi:type="dcterms:W3CDTF">2015-04-30T17:59:15Z</dcterms:created>
  <dcterms:modified xsi:type="dcterms:W3CDTF">2015-09-11T15:48:45Z</dcterms:modified>
</cp:coreProperties>
</file>